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0"/>
  </p:notesMasterIdLst>
  <p:handoutMasterIdLst>
    <p:handoutMasterId r:id="rId51"/>
  </p:handoutMasterIdLst>
  <p:sldIdLst>
    <p:sldId id="256" r:id="rId2"/>
    <p:sldId id="478" r:id="rId3"/>
    <p:sldId id="479" r:id="rId4"/>
    <p:sldId id="266" r:id="rId5"/>
    <p:sldId id="257" r:id="rId6"/>
    <p:sldId id="262" r:id="rId7"/>
    <p:sldId id="267" r:id="rId8"/>
    <p:sldId id="264" r:id="rId9"/>
    <p:sldId id="270" r:id="rId10"/>
    <p:sldId id="258" r:id="rId11"/>
    <p:sldId id="269" r:id="rId12"/>
    <p:sldId id="271" r:id="rId13"/>
    <p:sldId id="272" r:id="rId14"/>
    <p:sldId id="273" r:id="rId15"/>
    <p:sldId id="274" r:id="rId16"/>
    <p:sldId id="275" r:id="rId17"/>
    <p:sldId id="276" r:id="rId18"/>
    <p:sldId id="277" r:id="rId19"/>
    <p:sldId id="278" r:id="rId20"/>
    <p:sldId id="279" r:id="rId21"/>
    <p:sldId id="282" r:id="rId22"/>
    <p:sldId id="285" r:id="rId23"/>
    <p:sldId id="286" r:id="rId24"/>
    <p:sldId id="287" r:id="rId25"/>
    <p:sldId id="288" r:id="rId26"/>
    <p:sldId id="289" r:id="rId27"/>
    <p:sldId id="290" r:id="rId28"/>
    <p:sldId id="291" r:id="rId29"/>
    <p:sldId id="292" r:id="rId30"/>
    <p:sldId id="293" r:id="rId31"/>
    <p:sldId id="294" r:id="rId32"/>
    <p:sldId id="295" r:id="rId33"/>
    <p:sldId id="296" r:id="rId34"/>
    <p:sldId id="297" r:id="rId35"/>
    <p:sldId id="298" r:id="rId36"/>
    <p:sldId id="460" r:id="rId37"/>
    <p:sldId id="459" r:id="rId38"/>
    <p:sldId id="476" r:id="rId39"/>
    <p:sldId id="461" r:id="rId40"/>
    <p:sldId id="477" r:id="rId41"/>
    <p:sldId id="463" r:id="rId42"/>
    <p:sldId id="480" r:id="rId43"/>
    <p:sldId id="465" r:id="rId44"/>
    <p:sldId id="481" r:id="rId45"/>
    <p:sldId id="467" r:id="rId46"/>
    <p:sldId id="482" r:id="rId47"/>
    <p:sldId id="268" r:id="rId48"/>
    <p:sldId id="259"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14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3D2283-CAA6-4A1D-8B0B-8873A8EC7DF6}" v="8" dt="2022-10-28T22:17:05.6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419" autoAdjust="0"/>
    <p:restoredTop sz="94665"/>
  </p:normalViewPr>
  <p:slideViewPr>
    <p:cSldViewPr snapToGrid="0" snapToObjects="1">
      <p:cViewPr varScale="1">
        <p:scale>
          <a:sx n="87" d="100"/>
          <a:sy n="87" d="100"/>
        </p:scale>
        <p:origin x="102" y="1596"/>
      </p:cViewPr>
      <p:guideLst/>
    </p:cSldViewPr>
  </p:slideViewPr>
  <p:notesTextViewPr>
    <p:cViewPr>
      <p:scale>
        <a:sx n="1" d="1"/>
        <a:sy n="1" d="1"/>
      </p:scale>
      <p:origin x="0" y="0"/>
    </p:cViewPr>
  </p:notesTextViewPr>
  <p:notesViewPr>
    <p:cSldViewPr snapToGrid="0" snapToObjects="1">
      <p:cViewPr varScale="1">
        <p:scale>
          <a:sx n="109" d="100"/>
          <a:sy n="109" d="100"/>
        </p:scale>
        <p:origin x="4432"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i, Michael" userId="ca4129a7-f4e5-43f0-bad2-23bfd057daef" providerId="ADAL" clId="{D83D2283-CAA6-4A1D-8B0B-8873A8EC7DF6}"/>
    <pc:docChg chg="undo custSel addSld delSld modSld modMainMaster">
      <pc:chgData name="Yi, Michael" userId="ca4129a7-f4e5-43f0-bad2-23bfd057daef" providerId="ADAL" clId="{D83D2283-CAA6-4A1D-8B0B-8873A8EC7DF6}" dt="2022-10-28T23:38:08.690" v="381" actId="20577"/>
      <pc:docMkLst>
        <pc:docMk/>
      </pc:docMkLst>
      <pc:sldChg chg="modSp mod">
        <pc:chgData name="Yi, Michael" userId="ca4129a7-f4e5-43f0-bad2-23bfd057daef" providerId="ADAL" clId="{D83D2283-CAA6-4A1D-8B0B-8873A8EC7DF6}" dt="2022-10-28T22:00:54.433" v="43" actId="14100"/>
        <pc:sldMkLst>
          <pc:docMk/>
          <pc:sldMk cId="1291787077" sldId="257"/>
        </pc:sldMkLst>
        <pc:spChg chg="mod">
          <ac:chgData name="Yi, Michael" userId="ca4129a7-f4e5-43f0-bad2-23bfd057daef" providerId="ADAL" clId="{D83D2283-CAA6-4A1D-8B0B-8873A8EC7DF6}" dt="2022-10-28T22:00:54.433" v="43" actId="14100"/>
          <ac:spMkLst>
            <pc:docMk/>
            <pc:sldMk cId="1291787077" sldId="257"/>
            <ac:spMk id="3" creationId="{17691714-D5B7-804C-846C-40CFD04C05BF}"/>
          </ac:spMkLst>
        </pc:spChg>
      </pc:sldChg>
      <pc:sldChg chg="modSp mod">
        <pc:chgData name="Yi, Michael" userId="ca4129a7-f4e5-43f0-bad2-23bfd057daef" providerId="ADAL" clId="{D83D2283-CAA6-4A1D-8B0B-8873A8EC7DF6}" dt="2022-10-28T22:03:20.924" v="179" actId="403"/>
        <pc:sldMkLst>
          <pc:docMk/>
          <pc:sldMk cId="3052691637" sldId="258"/>
        </pc:sldMkLst>
        <pc:spChg chg="mod">
          <ac:chgData name="Yi, Michael" userId="ca4129a7-f4e5-43f0-bad2-23bfd057daef" providerId="ADAL" clId="{D83D2283-CAA6-4A1D-8B0B-8873A8EC7DF6}" dt="2022-10-28T22:03:20.924" v="179" actId="403"/>
          <ac:spMkLst>
            <pc:docMk/>
            <pc:sldMk cId="3052691637" sldId="258"/>
            <ac:spMk id="3" creationId="{E0F88C15-1C7B-1745-B8D4-EC9E060BDA68}"/>
          </ac:spMkLst>
        </pc:spChg>
      </pc:sldChg>
      <pc:sldChg chg="modSp mod">
        <pc:chgData name="Yi, Michael" userId="ca4129a7-f4e5-43f0-bad2-23bfd057daef" providerId="ADAL" clId="{D83D2283-CAA6-4A1D-8B0B-8873A8EC7DF6}" dt="2022-10-28T22:00:58.196" v="44" actId="403"/>
        <pc:sldMkLst>
          <pc:docMk/>
          <pc:sldMk cId="1568932452" sldId="262"/>
        </pc:sldMkLst>
        <pc:spChg chg="mod">
          <ac:chgData name="Yi, Michael" userId="ca4129a7-f4e5-43f0-bad2-23bfd057daef" providerId="ADAL" clId="{D83D2283-CAA6-4A1D-8B0B-8873A8EC7DF6}" dt="2022-10-28T22:00:58.196" v="44" actId="403"/>
          <ac:spMkLst>
            <pc:docMk/>
            <pc:sldMk cId="1568932452" sldId="262"/>
            <ac:spMk id="3" creationId="{17691714-D5B7-804C-846C-40CFD04C05BF}"/>
          </ac:spMkLst>
        </pc:spChg>
      </pc:sldChg>
      <pc:sldChg chg="modSp mod">
        <pc:chgData name="Yi, Michael" userId="ca4129a7-f4e5-43f0-bad2-23bfd057daef" providerId="ADAL" clId="{D83D2283-CAA6-4A1D-8B0B-8873A8EC7DF6}" dt="2022-10-28T23:33:13.411" v="324" actId="12"/>
        <pc:sldMkLst>
          <pc:docMk/>
          <pc:sldMk cId="4055213109" sldId="264"/>
        </pc:sldMkLst>
        <pc:spChg chg="mod">
          <ac:chgData name="Yi, Michael" userId="ca4129a7-f4e5-43f0-bad2-23bfd057daef" providerId="ADAL" clId="{D83D2283-CAA6-4A1D-8B0B-8873A8EC7DF6}" dt="2022-10-28T23:33:13.411" v="324" actId="12"/>
          <ac:spMkLst>
            <pc:docMk/>
            <pc:sldMk cId="4055213109" sldId="264"/>
            <ac:spMk id="3" creationId="{E0F88C15-1C7B-1745-B8D4-EC9E060BDA68}"/>
          </ac:spMkLst>
        </pc:spChg>
      </pc:sldChg>
      <pc:sldChg chg="del">
        <pc:chgData name="Yi, Michael" userId="ca4129a7-f4e5-43f0-bad2-23bfd057daef" providerId="ADAL" clId="{D83D2283-CAA6-4A1D-8B0B-8873A8EC7DF6}" dt="2022-10-28T22:02:23.420" v="163" actId="2696"/>
        <pc:sldMkLst>
          <pc:docMk/>
          <pc:sldMk cId="2016570363" sldId="265"/>
        </pc:sldMkLst>
      </pc:sldChg>
      <pc:sldChg chg="modSp mod">
        <pc:chgData name="Yi, Michael" userId="ca4129a7-f4e5-43f0-bad2-23bfd057daef" providerId="ADAL" clId="{D83D2283-CAA6-4A1D-8B0B-8873A8EC7DF6}" dt="2022-10-28T22:00:47.309" v="38" actId="20577"/>
        <pc:sldMkLst>
          <pc:docMk/>
          <pc:sldMk cId="577088437" sldId="266"/>
        </pc:sldMkLst>
        <pc:spChg chg="mod">
          <ac:chgData name="Yi, Michael" userId="ca4129a7-f4e5-43f0-bad2-23bfd057daef" providerId="ADAL" clId="{D83D2283-CAA6-4A1D-8B0B-8873A8EC7DF6}" dt="2022-10-28T22:00:47.309" v="38" actId="20577"/>
          <ac:spMkLst>
            <pc:docMk/>
            <pc:sldMk cId="577088437" sldId="266"/>
            <ac:spMk id="2" creationId="{58FF257C-8290-A34B-A975-46B0AEF6CBC2}"/>
          </ac:spMkLst>
        </pc:spChg>
      </pc:sldChg>
      <pc:sldChg chg="modSp mod">
        <pc:chgData name="Yi, Michael" userId="ca4129a7-f4e5-43f0-bad2-23bfd057daef" providerId="ADAL" clId="{D83D2283-CAA6-4A1D-8B0B-8873A8EC7DF6}" dt="2022-10-28T22:16:47.785" v="316" actId="14100"/>
        <pc:sldMkLst>
          <pc:docMk/>
          <pc:sldMk cId="1537727529" sldId="268"/>
        </pc:sldMkLst>
        <pc:spChg chg="mod">
          <ac:chgData name="Yi, Michael" userId="ca4129a7-f4e5-43f0-bad2-23bfd057daef" providerId="ADAL" clId="{D83D2283-CAA6-4A1D-8B0B-8873A8EC7DF6}" dt="2022-10-28T22:16:47.785" v="316" actId="14100"/>
          <ac:spMkLst>
            <pc:docMk/>
            <pc:sldMk cId="1537727529" sldId="268"/>
            <ac:spMk id="3" creationId="{7AAA9D28-DE84-4CA7-340B-A685B4D3DD90}"/>
          </ac:spMkLst>
        </pc:spChg>
      </pc:sldChg>
      <pc:sldChg chg="modSp mod">
        <pc:chgData name="Yi, Michael" userId="ca4129a7-f4e5-43f0-bad2-23bfd057daef" providerId="ADAL" clId="{D83D2283-CAA6-4A1D-8B0B-8873A8EC7DF6}" dt="2022-10-28T22:05:35.816" v="193" actId="14100"/>
        <pc:sldMkLst>
          <pc:docMk/>
          <pc:sldMk cId="4292596059" sldId="269"/>
        </pc:sldMkLst>
        <pc:spChg chg="mod">
          <ac:chgData name="Yi, Michael" userId="ca4129a7-f4e5-43f0-bad2-23bfd057daef" providerId="ADAL" clId="{D83D2283-CAA6-4A1D-8B0B-8873A8EC7DF6}" dt="2022-10-28T22:05:35.816" v="193" actId="14100"/>
          <ac:spMkLst>
            <pc:docMk/>
            <pc:sldMk cId="4292596059" sldId="269"/>
            <ac:spMk id="3" creationId="{8F878B82-3F2A-F0B2-30F6-FB57E424B2F7}"/>
          </ac:spMkLst>
        </pc:spChg>
      </pc:sldChg>
      <pc:sldChg chg="modSp mod">
        <pc:chgData name="Yi, Michael" userId="ca4129a7-f4e5-43f0-bad2-23bfd057daef" providerId="ADAL" clId="{D83D2283-CAA6-4A1D-8B0B-8873A8EC7DF6}" dt="2022-10-28T22:03:15.616" v="178" actId="404"/>
        <pc:sldMkLst>
          <pc:docMk/>
          <pc:sldMk cId="86448129" sldId="270"/>
        </pc:sldMkLst>
        <pc:spChg chg="mod">
          <ac:chgData name="Yi, Michael" userId="ca4129a7-f4e5-43f0-bad2-23bfd057daef" providerId="ADAL" clId="{D83D2283-CAA6-4A1D-8B0B-8873A8EC7DF6}" dt="2022-10-28T22:03:15.616" v="178" actId="404"/>
          <ac:spMkLst>
            <pc:docMk/>
            <pc:sldMk cId="86448129" sldId="270"/>
            <ac:spMk id="3" creationId="{3151390B-9DD2-50C3-BAC4-8529312A387D}"/>
          </ac:spMkLst>
        </pc:spChg>
      </pc:sldChg>
      <pc:sldChg chg="modSp mod">
        <pc:chgData name="Yi, Michael" userId="ca4129a7-f4e5-43f0-bad2-23bfd057daef" providerId="ADAL" clId="{D83D2283-CAA6-4A1D-8B0B-8873A8EC7DF6}" dt="2022-10-28T22:05:59.731" v="202" actId="404"/>
        <pc:sldMkLst>
          <pc:docMk/>
          <pc:sldMk cId="2263346365" sldId="271"/>
        </pc:sldMkLst>
        <pc:spChg chg="mod">
          <ac:chgData name="Yi, Michael" userId="ca4129a7-f4e5-43f0-bad2-23bfd057daef" providerId="ADAL" clId="{D83D2283-CAA6-4A1D-8B0B-8873A8EC7DF6}" dt="2022-10-28T22:05:59.731" v="202" actId="404"/>
          <ac:spMkLst>
            <pc:docMk/>
            <pc:sldMk cId="2263346365" sldId="271"/>
            <ac:spMk id="3" creationId="{3178C37F-E2A0-9EA9-C78D-1DB51533735B}"/>
          </ac:spMkLst>
        </pc:spChg>
      </pc:sldChg>
      <pc:sldChg chg="modSp mod">
        <pc:chgData name="Yi, Michael" userId="ca4129a7-f4e5-43f0-bad2-23bfd057daef" providerId="ADAL" clId="{D83D2283-CAA6-4A1D-8B0B-8873A8EC7DF6}" dt="2022-10-28T23:34:00.992" v="353"/>
        <pc:sldMkLst>
          <pc:docMk/>
          <pc:sldMk cId="766075821" sldId="272"/>
        </pc:sldMkLst>
        <pc:spChg chg="mod">
          <ac:chgData name="Yi, Michael" userId="ca4129a7-f4e5-43f0-bad2-23bfd057daef" providerId="ADAL" clId="{D83D2283-CAA6-4A1D-8B0B-8873A8EC7DF6}" dt="2022-10-28T23:34:00.992" v="353"/>
          <ac:spMkLst>
            <pc:docMk/>
            <pc:sldMk cId="766075821" sldId="272"/>
            <ac:spMk id="3" creationId="{2A43FB85-46AC-ECAA-7C66-E1D5490F1740}"/>
          </ac:spMkLst>
        </pc:spChg>
      </pc:sldChg>
      <pc:sldChg chg="modSp mod">
        <pc:chgData name="Yi, Michael" userId="ca4129a7-f4e5-43f0-bad2-23bfd057daef" providerId="ADAL" clId="{D83D2283-CAA6-4A1D-8B0B-8873A8EC7DF6}" dt="2022-10-28T23:34:15.693" v="357" actId="403"/>
        <pc:sldMkLst>
          <pc:docMk/>
          <pc:sldMk cId="2840780241" sldId="273"/>
        </pc:sldMkLst>
        <pc:spChg chg="mod">
          <ac:chgData name="Yi, Michael" userId="ca4129a7-f4e5-43f0-bad2-23bfd057daef" providerId="ADAL" clId="{D83D2283-CAA6-4A1D-8B0B-8873A8EC7DF6}" dt="2022-10-28T23:34:15.693" v="357" actId="403"/>
          <ac:spMkLst>
            <pc:docMk/>
            <pc:sldMk cId="2840780241" sldId="273"/>
            <ac:spMk id="3" creationId="{054E8918-3E94-627E-9D3D-0210F6E820CF}"/>
          </ac:spMkLst>
        </pc:spChg>
      </pc:sldChg>
      <pc:sldChg chg="modSp mod">
        <pc:chgData name="Yi, Michael" userId="ca4129a7-f4e5-43f0-bad2-23bfd057daef" providerId="ADAL" clId="{D83D2283-CAA6-4A1D-8B0B-8873A8EC7DF6}" dt="2022-10-28T22:06:39.998" v="213" actId="14100"/>
        <pc:sldMkLst>
          <pc:docMk/>
          <pc:sldMk cId="3079719783" sldId="275"/>
        </pc:sldMkLst>
        <pc:spChg chg="mod">
          <ac:chgData name="Yi, Michael" userId="ca4129a7-f4e5-43f0-bad2-23bfd057daef" providerId="ADAL" clId="{D83D2283-CAA6-4A1D-8B0B-8873A8EC7DF6}" dt="2022-10-28T22:06:39.998" v="213" actId="14100"/>
          <ac:spMkLst>
            <pc:docMk/>
            <pc:sldMk cId="3079719783" sldId="275"/>
            <ac:spMk id="3" creationId="{523B1BF3-3265-0738-1927-84BEFDB07A1D}"/>
          </ac:spMkLst>
        </pc:spChg>
      </pc:sldChg>
      <pc:sldChg chg="modSp mod">
        <pc:chgData name="Yi, Michael" userId="ca4129a7-f4e5-43f0-bad2-23bfd057daef" providerId="ADAL" clId="{D83D2283-CAA6-4A1D-8B0B-8873A8EC7DF6}" dt="2022-10-28T22:06:46.756" v="214" actId="403"/>
        <pc:sldMkLst>
          <pc:docMk/>
          <pc:sldMk cId="3484977045" sldId="276"/>
        </pc:sldMkLst>
        <pc:spChg chg="mod">
          <ac:chgData name="Yi, Michael" userId="ca4129a7-f4e5-43f0-bad2-23bfd057daef" providerId="ADAL" clId="{D83D2283-CAA6-4A1D-8B0B-8873A8EC7DF6}" dt="2022-10-28T22:06:46.756" v="214" actId="403"/>
          <ac:spMkLst>
            <pc:docMk/>
            <pc:sldMk cId="3484977045" sldId="276"/>
            <ac:spMk id="3" creationId="{FB60E651-9C05-4E67-0A38-1BE97FDD9A62}"/>
          </ac:spMkLst>
        </pc:spChg>
      </pc:sldChg>
      <pc:sldChg chg="modSp mod">
        <pc:chgData name="Yi, Michael" userId="ca4129a7-f4e5-43f0-bad2-23bfd057daef" providerId="ADAL" clId="{D83D2283-CAA6-4A1D-8B0B-8873A8EC7DF6}" dt="2022-10-28T23:35:01.051" v="363"/>
        <pc:sldMkLst>
          <pc:docMk/>
          <pc:sldMk cId="1561594619" sldId="277"/>
        </pc:sldMkLst>
        <pc:spChg chg="mod">
          <ac:chgData name="Yi, Michael" userId="ca4129a7-f4e5-43f0-bad2-23bfd057daef" providerId="ADAL" clId="{D83D2283-CAA6-4A1D-8B0B-8873A8EC7DF6}" dt="2022-10-28T23:35:01.051" v="363"/>
          <ac:spMkLst>
            <pc:docMk/>
            <pc:sldMk cId="1561594619" sldId="277"/>
            <ac:spMk id="3" creationId="{508B8528-8BBE-8608-7D53-73E9E618209F}"/>
          </ac:spMkLst>
        </pc:spChg>
      </pc:sldChg>
      <pc:sldChg chg="modSp mod">
        <pc:chgData name="Yi, Michael" userId="ca4129a7-f4e5-43f0-bad2-23bfd057daef" providerId="ADAL" clId="{D83D2283-CAA6-4A1D-8B0B-8873A8EC7DF6}" dt="2022-10-28T22:07:30.370" v="230" actId="14100"/>
        <pc:sldMkLst>
          <pc:docMk/>
          <pc:sldMk cId="2555655102" sldId="278"/>
        </pc:sldMkLst>
        <pc:spChg chg="mod">
          <ac:chgData name="Yi, Michael" userId="ca4129a7-f4e5-43f0-bad2-23bfd057daef" providerId="ADAL" clId="{D83D2283-CAA6-4A1D-8B0B-8873A8EC7DF6}" dt="2022-10-28T22:07:30.370" v="230" actId="14100"/>
          <ac:spMkLst>
            <pc:docMk/>
            <pc:sldMk cId="2555655102" sldId="278"/>
            <ac:spMk id="3" creationId="{DDAAF822-5D98-552E-1371-EE514AD839B1}"/>
          </ac:spMkLst>
        </pc:spChg>
      </pc:sldChg>
      <pc:sldChg chg="modSp mod">
        <pc:chgData name="Yi, Michael" userId="ca4129a7-f4e5-43f0-bad2-23bfd057daef" providerId="ADAL" clId="{D83D2283-CAA6-4A1D-8B0B-8873A8EC7DF6}" dt="2022-10-28T23:35:28.807" v="368" actId="33524"/>
        <pc:sldMkLst>
          <pc:docMk/>
          <pc:sldMk cId="3255286775" sldId="279"/>
        </pc:sldMkLst>
        <pc:spChg chg="mod">
          <ac:chgData name="Yi, Michael" userId="ca4129a7-f4e5-43f0-bad2-23bfd057daef" providerId="ADAL" clId="{D83D2283-CAA6-4A1D-8B0B-8873A8EC7DF6}" dt="2022-10-28T23:35:28.807" v="368" actId="33524"/>
          <ac:spMkLst>
            <pc:docMk/>
            <pc:sldMk cId="3255286775" sldId="279"/>
            <ac:spMk id="3" creationId="{E2302F55-2F3A-35AA-B426-1F59CE5D36E9}"/>
          </ac:spMkLst>
        </pc:spChg>
      </pc:sldChg>
      <pc:sldChg chg="modSp mod">
        <pc:chgData name="Yi, Michael" userId="ca4129a7-f4e5-43f0-bad2-23bfd057daef" providerId="ADAL" clId="{D83D2283-CAA6-4A1D-8B0B-8873A8EC7DF6}" dt="2022-10-28T22:10:02.240" v="237" actId="403"/>
        <pc:sldMkLst>
          <pc:docMk/>
          <pc:sldMk cId="3416302690" sldId="286"/>
        </pc:sldMkLst>
        <pc:spChg chg="mod">
          <ac:chgData name="Yi, Michael" userId="ca4129a7-f4e5-43f0-bad2-23bfd057daef" providerId="ADAL" clId="{D83D2283-CAA6-4A1D-8B0B-8873A8EC7DF6}" dt="2022-10-28T22:10:02.240" v="237" actId="403"/>
          <ac:spMkLst>
            <pc:docMk/>
            <pc:sldMk cId="3416302690" sldId="286"/>
            <ac:spMk id="3" creationId="{7418CEAD-B9F0-D1D9-D1AD-40DDF47CFA82}"/>
          </ac:spMkLst>
        </pc:spChg>
      </pc:sldChg>
      <pc:sldChg chg="modSp mod">
        <pc:chgData name="Yi, Michael" userId="ca4129a7-f4e5-43f0-bad2-23bfd057daef" providerId="ADAL" clId="{D83D2283-CAA6-4A1D-8B0B-8873A8EC7DF6}" dt="2022-10-28T22:10:08.088" v="239" actId="404"/>
        <pc:sldMkLst>
          <pc:docMk/>
          <pc:sldMk cId="1312308796" sldId="287"/>
        </pc:sldMkLst>
        <pc:spChg chg="mod">
          <ac:chgData name="Yi, Michael" userId="ca4129a7-f4e5-43f0-bad2-23bfd057daef" providerId="ADAL" clId="{D83D2283-CAA6-4A1D-8B0B-8873A8EC7DF6}" dt="2022-10-28T22:10:08.088" v="239" actId="404"/>
          <ac:spMkLst>
            <pc:docMk/>
            <pc:sldMk cId="1312308796" sldId="287"/>
            <ac:spMk id="3" creationId="{15DDE686-29EE-C98C-2DAD-C711EDCE2CAB}"/>
          </ac:spMkLst>
        </pc:spChg>
      </pc:sldChg>
      <pc:sldChg chg="modSp mod">
        <pc:chgData name="Yi, Michael" userId="ca4129a7-f4e5-43f0-bad2-23bfd057daef" providerId="ADAL" clId="{D83D2283-CAA6-4A1D-8B0B-8873A8EC7DF6}" dt="2022-10-28T22:10:11.980" v="240" actId="403"/>
        <pc:sldMkLst>
          <pc:docMk/>
          <pc:sldMk cId="3636035736" sldId="288"/>
        </pc:sldMkLst>
        <pc:spChg chg="mod">
          <ac:chgData name="Yi, Michael" userId="ca4129a7-f4e5-43f0-bad2-23bfd057daef" providerId="ADAL" clId="{D83D2283-CAA6-4A1D-8B0B-8873A8EC7DF6}" dt="2022-10-28T22:10:11.980" v="240" actId="403"/>
          <ac:spMkLst>
            <pc:docMk/>
            <pc:sldMk cId="3636035736" sldId="288"/>
            <ac:spMk id="3" creationId="{A18B0A48-0CFF-0727-031F-E419E0BE4A47}"/>
          </ac:spMkLst>
        </pc:spChg>
      </pc:sldChg>
      <pc:sldChg chg="modSp mod modClrScheme chgLayout">
        <pc:chgData name="Yi, Michael" userId="ca4129a7-f4e5-43f0-bad2-23bfd057daef" providerId="ADAL" clId="{D83D2283-CAA6-4A1D-8B0B-8873A8EC7DF6}" dt="2022-10-28T22:10:31.964" v="250" actId="14100"/>
        <pc:sldMkLst>
          <pc:docMk/>
          <pc:sldMk cId="4257686968" sldId="289"/>
        </pc:sldMkLst>
        <pc:spChg chg="mod ord">
          <ac:chgData name="Yi, Michael" userId="ca4129a7-f4e5-43f0-bad2-23bfd057daef" providerId="ADAL" clId="{D83D2283-CAA6-4A1D-8B0B-8873A8EC7DF6}" dt="2022-10-28T22:10:20.856" v="244" actId="700"/>
          <ac:spMkLst>
            <pc:docMk/>
            <pc:sldMk cId="4257686968" sldId="289"/>
            <ac:spMk id="2" creationId="{07A6CF90-C39B-CE69-CDFE-B1FC1355AB38}"/>
          </ac:spMkLst>
        </pc:spChg>
        <pc:spChg chg="mod ord">
          <ac:chgData name="Yi, Michael" userId="ca4129a7-f4e5-43f0-bad2-23bfd057daef" providerId="ADAL" clId="{D83D2283-CAA6-4A1D-8B0B-8873A8EC7DF6}" dt="2022-10-28T22:10:31.964" v="250" actId="14100"/>
          <ac:spMkLst>
            <pc:docMk/>
            <pc:sldMk cId="4257686968" sldId="289"/>
            <ac:spMk id="3" creationId="{2C68BAE1-E40E-144A-BBB6-3C2C7E33B3B7}"/>
          </ac:spMkLst>
        </pc:spChg>
      </pc:sldChg>
      <pc:sldChg chg="modSp mod">
        <pc:chgData name="Yi, Michael" userId="ca4129a7-f4e5-43f0-bad2-23bfd057daef" providerId="ADAL" clId="{D83D2283-CAA6-4A1D-8B0B-8873A8EC7DF6}" dt="2022-10-28T22:10:36.416" v="251" actId="403"/>
        <pc:sldMkLst>
          <pc:docMk/>
          <pc:sldMk cId="3667919268" sldId="291"/>
        </pc:sldMkLst>
        <pc:spChg chg="mod">
          <ac:chgData name="Yi, Michael" userId="ca4129a7-f4e5-43f0-bad2-23bfd057daef" providerId="ADAL" clId="{D83D2283-CAA6-4A1D-8B0B-8873A8EC7DF6}" dt="2022-10-28T22:10:36.416" v="251" actId="403"/>
          <ac:spMkLst>
            <pc:docMk/>
            <pc:sldMk cId="3667919268" sldId="291"/>
            <ac:spMk id="3" creationId="{6C0E4363-8C2B-0AD3-F33C-E2A1CECDB1DC}"/>
          </ac:spMkLst>
        </pc:spChg>
      </pc:sldChg>
      <pc:sldChg chg="modSp mod">
        <pc:chgData name="Yi, Michael" userId="ca4129a7-f4e5-43f0-bad2-23bfd057daef" providerId="ADAL" clId="{D83D2283-CAA6-4A1D-8B0B-8873A8EC7DF6}" dt="2022-10-28T22:10:45.425" v="255" actId="404"/>
        <pc:sldMkLst>
          <pc:docMk/>
          <pc:sldMk cId="1457247973" sldId="292"/>
        </pc:sldMkLst>
        <pc:spChg chg="mod">
          <ac:chgData name="Yi, Michael" userId="ca4129a7-f4e5-43f0-bad2-23bfd057daef" providerId="ADAL" clId="{D83D2283-CAA6-4A1D-8B0B-8873A8EC7DF6}" dt="2022-10-28T22:10:45.425" v="255" actId="404"/>
          <ac:spMkLst>
            <pc:docMk/>
            <pc:sldMk cId="1457247973" sldId="292"/>
            <ac:spMk id="3" creationId="{7894672D-AE09-86DE-3F8C-FE5D2A79CC1D}"/>
          </ac:spMkLst>
        </pc:spChg>
      </pc:sldChg>
      <pc:sldChg chg="modSp mod">
        <pc:chgData name="Yi, Michael" userId="ca4129a7-f4e5-43f0-bad2-23bfd057daef" providerId="ADAL" clId="{D83D2283-CAA6-4A1D-8B0B-8873A8EC7DF6}" dt="2022-10-28T23:36:34.718" v="370"/>
        <pc:sldMkLst>
          <pc:docMk/>
          <pc:sldMk cId="650765279" sldId="293"/>
        </pc:sldMkLst>
        <pc:spChg chg="mod">
          <ac:chgData name="Yi, Michael" userId="ca4129a7-f4e5-43f0-bad2-23bfd057daef" providerId="ADAL" clId="{D83D2283-CAA6-4A1D-8B0B-8873A8EC7DF6}" dt="2022-10-28T23:36:34.718" v="370"/>
          <ac:spMkLst>
            <pc:docMk/>
            <pc:sldMk cId="650765279" sldId="293"/>
            <ac:spMk id="3" creationId="{EDAB31A6-8BDC-A210-86EC-37FA0106AA7A}"/>
          </ac:spMkLst>
        </pc:spChg>
      </pc:sldChg>
      <pc:sldChg chg="modSp mod">
        <pc:chgData name="Yi, Michael" userId="ca4129a7-f4e5-43f0-bad2-23bfd057daef" providerId="ADAL" clId="{D83D2283-CAA6-4A1D-8B0B-8873A8EC7DF6}" dt="2022-10-28T22:11:32.741" v="277" actId="14100"/>
        <pc:sldMkLst>
          <pc:docMk/>
          <pc:sldMk cId="1344885775" sldId="294"/>
        </pc:sldMkLst>
        <pc:spChg chg="mod">
          <ac:chgData name="Yi, Michael" userId="ca4129a7-f4e5-43f0-bad2-23bfd057daef" providerId="ADAL" clId="{D83D2283-CAA6-4A1D-8B0B-8873A8EC7DF6}" dt="2022-10-28T22:11:32.741" v="277" actId="14100"/>
          <ac:spMkLst>
            <pc:docMk/>
            <pc:sldMk cId="1344885775" sldId="294"/>
            <ac:spMk id="3" creationId="{09522EDF-BC02-9E29-9668-E21DE5BD5D6A}"/>
          </ac:spMkLst>
        </pc:spChg>
      </pc:sldChg>
      <pc:sldChg chg="modSp mod">
        <pc:chgData name="Yi, Michael" userId="ca4129a7-f4e5-43f0-bad2-23bfd057daef" providerId="ADAL" clId="{D83D2283-CAA6-4A1D-8B0B-8873A8EC7DF6}" dt="2022-10-28T23:36:55.949" v="376" actId="404"/>
        <pc:sldMkLst>
          <pc:docMk/>
          <pc:sldMk cId="2370247248" sldId="295"/>
        </pc:sldMkLst>
        <pc:spChg chg="mod">
          <ac:chgData name="Yi, Michael" userId="ca4129a7-f4e5-43f0-bad2-23bfd057daef" providerId="ADAL" clId="{D83D2283-CAA6-4A1D-8B0B-8873A8EC7DF6}" dt="2022-10-28T23:36:55.949" v="376" actId="404"/>
          <ac:spMkLst>
            <pc:docMk/>
            <pc:sldMk cId="2370247248" sldId="295"/>
            <ac:spMk id="3" creationId="{95D68329-37FB-A3A9-CB61-E999DABE24B5}"/>
          </ac:spMkLst>
        </pc:spChg>
      </pc:sldChg>
      <pc:sldChg chg="modSp mod">
        <pc:chgData name="Yi, Michael" userId="ca4129a7-f4e5-43f0-bad2-23bfd057daef" providerId="ADAL" clId="{D83D2283-CAA6-4A1D-8B0B-8873A8EC7DF6}" dt="2022-10-28T22:01:59" v="143" actId="20577"/>
        <pc:sldMkLst>
          <pc:docMk/>
          <pc:sldMk cId="441523009" sldId="296"/>
        </pc:sldMkLst>
        <pc:spChg chg="mod">
          <ac:chgData name="Yi, Michael" userId="ca4129a7-f4e5-43f0-bad2-23bfd057daef" providerId="ADAL" clId="{D83D2283-CAA6-4A1D-8B0B-8873A8EC7DF6}" dt="2022-10-28T22:01:59" v="143" actId="20577"/>
          <ac:spMkLst>
            <pc:docMk/>
            <pc:sldMk cId="441523009" sldId="296"/>
            <ac:spMk id="2" creationId="{7A9E0CAC-0A4D-3128-10BF-C0E816D75D24}"/>
          </ac:spMkLst>
        </pc:spChg>
      </pc:sldChg>
      <pc:sldChg chg="modSp mod">
        <pc:chgData name="Yi, Michael" userId="ca4129a7-f4e5-43f0-bad2-23bfd057daef" providerId="ADAL" clId="{D83D2283-CAA6-4A1D-8B0B-8873A8EC7DF6}" dt="2022-10-28T23:37:07.392" v="378"/>
        <pc:sldMkLst>
          <pc:docMk/>
          <pc:sldMk cId="3102384670" sldId="297"/>
        </pc:sldMkLst>
        <pc:spChg chg="mod">
          <ac:chgData name="Yi, Michael" userId="ca4129a7-f4e5-43f0-bad2-23bfd057daef" providerId="ADAL" clId="{D83D2283-CAA6-4A1D-8B0B-8873A8EC7DF6}" dt="2022-10-28T23:37:07.392" v="378"/>
          <ac:spMkLst>
            <pc:docMk/>
            <pc:sldMk cId="3102384670" sldId="297"/>
            <ac:spMk id="3" creationId="{E5A7DCFB-A8AC-F1FA-9F3E-27572242C2BF}"/>
          </ac:spMkLst>
        </pc:spChg>
      </pc:sldChg>
      <pc:sldChg chg="modSp mod">
        <pc:chgData name="Yi, Michael" userId="ca4129a7-f4e5-43f0-bad2-23bfd057daef" providerId="ADAL" clId="{D83D2283-CAA6-4A1D-8B0B-8873A8EC7DF6}" dt="2022-10-28T23:37:19.869" v="380" actId="20577"/>
        <pc:sldMkLst>
          <pc:docMk/>
          <pc:sldMk cId="3200585400" sldId="298"/>
        </pc:sldMkLst>
        <pc:spChg chg="mod">
          <ac:chgData name="Yi, Michael" userId="ca4129a7-f4e5-43f0-bad2-23bfd057daef" providerId="ADAL" clId="{D83D2283-CAA6-4A1D-8B0B-8873A8EC7DF6}" dt="2022-10-28T23:37:19.869" v="380" actId="20577"/>
          <ac:spMkLst>
            <pc:docMk/>
            <pc:sldMk cId="3200585400" sldId="298"/>
            <ac:spMk id="3" creationId="{8AE839CB-80F7-9A36-5114-5EC56D3F395B}"/>
          </ac:spMkLst>
        </pc:spChg>
      </pc:sldChg>
      <pc:sldChg chg="del">
        <pc:chgData name="Yi, Michael" userId="ca4129a7-f4e5-43f0-bad2-23bfd057daef" providerId="ADAL" clId="{D83D2283-CAA6-4A1D-8B0B-8873A8EC7DF6}" dt="2022-10-28T22:17:03.299" v="317" actId="2696"/>
        <pc:sldMkLst>
          <pc:docMk/>
          <pc:sldMk cId="808794212" sldId="299"/>
        </pc:sldMkLst>
      </pc:sldChg>
      <pc:sldChg chg="del">
        <pc:chgData name="Yi, Michael" userId="ca4129a7-f4e5-43f0-bad2-23bfd057daef" providerId="ADAL" clId="{D83D2283-CAA6-4A1D-8B0B-8873A8EC7DF6}" dt="2022-10-28T22:17:03.299" v="317" actId="2696"/>
        <pc:sldMkLst>
          <pc:docMk/>
          <pc:sldMk cId="1717744010" sldId="300"/>
        </pc:sldMkLst>
      </pc:sldChg>
      <pc:sldChg chg="del">
        <pc:chgData name="Yi, Michael" userId="ca4129a7-f4e5-43f0-bad2-23bfd057daef" providerId="ADAL" clId="{D83D2283-CAA6-4A1D-8B0B-8873A8EC7DF6}" dt="2022-10-28T22:17:03.299" v="317" actId="2696"/>
        <pc:sldMkLst>
          <pc:docMk/>
          <pc:sldMk cId="1418958150" sldId="301"/>
        </pc:sldMkLst>
      </pc:sldChg>
      <pc:sldChg chg="del">
        <pc:chgData name="Yi, Michael" userId="ca4129a7-f4e5-43f0-bad2-23bfd057daef" providerId="ADAL" clId="{D83D2283-CAA6-4A1D-8B0B-8873A8EC7DF6}" dt="2022-10-28T22:17:03.299" v="317" actId="2696"/>
        <pc:sldMkLst>
          <pc:docMk/>
          <pc:sldMk cId="141004641" sldId="302"/>
        </pc:sldMkLst>
      </pc:sldChg>
      <pc:sldChg chg="del">
        <pc:chgData name="Yi, Michael" userId="ca4129a7-f4e5-43f0-bad2-23bfd057daef" providerId="ADAL" clId="{D83D2283-CAA6-4A1D-8B0B-8873A8EC7DF6}" dt="2022-10-28T22:17:03.299" v="317" actId="2696"/>
        <pc:sldMkLst>
          <pc:docMk/>
          <pc:sldMk cId="997553189" sldId="303"/>
        </pc:sldMkLst>
      </pc:sldChg>
      <pc:sldChg chg="del">
        <pc:chgData name="Yi, Michael" userId="ca4129a7-f4e5-43f0-bad2-23bfd057daef" providerId="ADAL" clId="{D83D2283-CAA6-4A1D-8B0B-8873A8EC7DF6}" dt="2022-10-28T22:17:03.299" v="317" actId="2696"/>
        <pc:sldMkLst>
          <pc:docMk/>
          <pc:sldMk cId="3366822302" sldId="304"/>
        </pc:sldMkLst>
      </pc:sldChg>
      <pc:sldChg chg="del">
        <pc:chgData name="Yi, Michael" userId="ca4129a7-f4e5-43f0-bad2-23bfd057daef" providerId="ADAL" clId="{D83D2283-CAA6-4A1D-8B0B-8873A8EC7DF6}" dt="2022-10-28T22:17:03.299" v="317" actId="2696"/>
        <pc:sldMkLst>
          <pc:docMk/>
          <pc:sldMk cId="28968118" sldId="305"/>
        </pc:sldMkLst>
      </pc:sldChg>
      <pc:sldChg chg="del">
        <pc:chgData name="Yi, Michael" userId="ca4129a7-f4e5-43f0-bad2-23bfd057daef" providerId="ADAL" clId="{D83D2283-CAA6-4A1D-8B0B-8873A8EC7DF6}" dt="2022-10-28T22:17:03.299" v="317" actId="2696"/>
        <pc:sldMkLst>
          <pc:docMk/>
          <pc:sldMk cId="1105496739" sldId="306"/>
        </pc:sldMkLst>
      </pc:sldChg>
      <pc:sldChg chg="del">
        <pc:chgData name="Yi, Michael" userId="ca4129a7-f4e5-43f0-bad2-23bfd057daef" providerId="ADAL" clId="{D83D2283-CAA6-4A1D-8B0B-8873A8EC7DF6}" dt="2022-10-28T22:17:03.299" v="317" actId="2696"/>
        <pc:sldMkLst>
          <pc:docMk/>
          <pc:sldMk cId="2810685196" sldId="307"/>
        </pc:sldMkLst>
      </pc:sldChg>
      <pc:sldChg chg="del">
        <pc:chgData name="Yi, Michael" userId="ca4129a7-f4e5-43f0-bad2-23bfd057daef" providerId="ADAL" clId="{D83D2283-CAA6-4A1D-8B0B-8873A8EC7DF6}" dt="2022-10-28T22:17:03.299" v="317" actId="2696"/>
        <pc:sldMkLst>
          <pc:docMk/>
          <pc:sldMk cId="16514376" sldId="308"/>
        </pc:sldMkLst>
      </pc:sldChg>
      <pc:sldChg chg="del">
        <pc:chgData name="Yi, Michael" userId="ca4129a7-f4e5-43f0-bad2-23bfd057daef" providerId="ADAL" clId="{D83D2283-CAA6-4A1D-8B0B-8873A8EC7DF6}" dt="2022-10-28T22:17:03.299" v="317" actId="2696"/>
        <pc:sldMkLst>
          <pc:docMk/>
          <pc:sldMk cId="481258598" sldId="309"/>
        </pc:sldMkLst>
      </pc:sldChg>
      <pc:sldChg chg="modSp add mod">
        <pc:chgData name="Yi, Michael" userId="ca4129a7-f4e5-43f0-bad2-23bfd057daef" providerId="ADAL" clId="{D83D2283-CAA6-4A1D-8B0B-8873A8EC7DF6}" dt="2022-10-28T22:17:05.766" v="319" actId="27636"/>
        <pc:sldMkLst>
          <pc:docMk/>
          <pc:sldMk cId="2778223973" sldId="459"/>
        </pc:sldMkLst>
        <pc:spChg chg="mod">
          <ac:chgData name="Yi, Michael" userId="ca4129a7-f4e5-43f0-bad2-23bfd057daef" providerId="ADAL" clId="{D83D2283-CAA6-4A1D-8B0B-8873A8EC7DF6}" dt="2022-10-28T22:17:05.766" v="319" actId="27636"/>
          <ac:spMkLst>
            <pc:docMk/>
            <pc:sldMk cId="2778223973" sldId="459"/>
            <ac:spMk id="3" creationId="{E40AA7E2-CD88-2DFC-BCE3-F7F79A38D7A9}"/>
          </ac:spMkLst>
        </pc:spChg>
      </pc:sldChg>
      <pc:sldChg chg="add">
        <pc:chgData name="Yi, Michael" userId="ca4129a7-f4e5-43f0-bad2-23bfd057daef" providerId="ADAL" clId="{D83D2283-CAA6-4A1D-8B0B-8873A8EC7DF6}" dt="2022-10-28T22:17:05.632" v="318"/>
        <pc:sldMkLst>
          <pc:docMk/>
          <pc:sldMk cId="3535405857" sldId="460"/>
        </pc:sldMkLst>
      </pc:sldChg>
      <pc:sldChg chg="add">
        <pc:chgData name="Yi, Michael" userId="ca4129a7-f4e5-43f0-bad2-23bfd057daef" providerId="ADAL" clId="{D83D2283-CAA6-4A1D-8B0B-8873A8EC7DF6}" dt="2022-10-28T22:17:05.632" v="318"/>
        <pc:sldMkLst>
          <pc:docMk/>
          <pc:sldMk cId="1633773243" sldId="461"/>
        </pc:sldMkLst>
      </pc:sldChg>
      <pc:sldChg chg="add">
        <pc:chgData name="Yi, Michael" userId="ca4129a7-f4e5-43f0-bad2-23bfd057daef" providerId="ADAL" clId="{D83D2283-CAA6-4A1D-8B0B-8873A8EC7DF6}" dt="2022-10-28T22:17:05.632" v="318"/>
        <pc:sldMkLst>
          <pc:docMk/>
          <pc:sldMk cId="1052657173" sldId="463"/>
        </pc:sldMkLst>
      </pc:sldChg>
      <pc:sldChg chg="modSp add mod">
        <pc:chgData name="Yi, Michael" userId="ca4129a7-f4e5-43f0-bad2-23bfd057daef" providerId="ADAL" clId="{D83D2283-CAA6-4A1D-8B0B-8873A8EC7DF6}" dt="2022-10-28T22:17:05.789" v="321" actId="27636"/>
        <pc:sldMkLst>
          <pc:docMk/>
          <pc:sldMk cId="3659843367" sldId="465"/>
        </pc:sldMkLst>
        <pc:spChg chg="mod">
          <ac:chgData name="Yi, Michael" userId="ca4129a7-f4e5-43f0-bad2-23bfd057daef" providerId="ADAL" clId="{D83D2283-CAA6-4A1D-8B0B-8873A8EC7DF6}" dt="2022-10-28T22:17:05.789" v="321" actId="27636"/>
          <ac:spMkLst>
            <pc:docMk/>
            <pc:sldMk cId="3659843367" sldId="465"/>
            <ac:spMk id="3" creationId="{E40AA7E2-CD88-2DFC-BCE3-F7F79A38D7A9}"/>
          </ac:spMkLst>
        </pc:spChg>
      </pc:sldChg>
      <pc:sldChg chg="add">
        <pc:chgData name="Yi, Michael" userId="ca4129a7-f4e5-43f0-bad2-23bfd057daef" providerId="ADAL" clId="{D83D2283-CAA6-4A1D-8B0B-8873A8EC7DF6}" dt="2022-10-28T22:17:05.632" v="318"/>
        <pc:sldMkLst>
          <pc:docMk/>
          <pc:sldMk cId="1976657072" sldId="467"/>
        </pc:sldMkLst>
      </pc:sldChg>
      <pc:sldChg chg="modSp add mod">
        <pc:chgData name="Yi, Michael" userId="ca4129a7-f4e5-43f0-bad2-23bfd057daef" providerId="ADAL" clId="{D83D2283-CAA6-4A1D-8B0B-8873A8EC7DF6}" dt="2022-10-28T22:17:05.777" v="320" actId="27636"/>
        <pc:sldMkLst>
          <pc:docMk/>
          <pc:sldMk cId="2441059064" sldId="476"/>
        </pc:sldMkLst>
        <pc:spChg chg="mod">
          <ac:chgData name="Yi, Michael" userId="ca4129a7-f4e5-43f0-bad2-23bfd057daef" providerId="ADAL" clId="{D83D2283-CAA6-4A1D-8B0B-8873A8EC7DF6}" dt="2022-10-28T22:17:05.777" v="320" actId="27636"/>
          <ac:spMkLst>
            <pc:docMk/>
            <pc:sldMk cId="2441059064" sldId="476"/>
            <ac:spMk id="3" creationId="{E40AA7E2-CD88-2DFC-BCE3-F7F79A38D7A9}"/>
          </ac:spMkLst>
        </pc:spChg>
      </pc:sldChg>
      <pc:sldChg chg="add">
        <pc:chgData name="Yi, Michael" userId="ca4129a7-f4e5-43f0-bad2-23bfd057daef" providerId="ADAL" clId="{D83D2283-CAA6-4A1D-8B0B-8873A8EC7DF6}" dt="2022-10-28T22:17:05.632" v="318"/>
        <pc:sldMkLst>
          <pc:docMk/>
          <pc:sldMk cId="3930947141" sldId="477"/>
        </pc:sldMkLst>
      </pc:sldChg>
      <pc:sldChg chg="add">
        <pc:chgData name="Yi, Michael" userId="ca4129a7-f4e5-43f0-bad2-23bfd057daef" providerId="ADAL" clId="{D83D2283-CAA6-4A1D-8B0B-8873A8EC7DF6}" dt="2022-10-28T21:55:54.341" v="10"/>
        <pc:sldMkLst>
          <pc:docMk/>
          <pc:sldMk cId="4124160609" sldId="478"/>
        </pc:sldMkLst>
      </pc:sldChg>
      <pc:sldChg chg="modSp add mod">
        <pc:chgData name="Yi, Michael" userId="ca4129a7-f4e5-43f0-bad2-23bfd057daef" providerId="ADAL" clId="{D83D2283-CAA6-4A1D-8B0B-8873A8EC7DF6}" dt="2022-10-28T22:02:14.091" v="162" actId="20577"/>
        <pc:sldMkLst>
          <pc:docMk/>
          <pc:sldMk cId="1823276356" sldId="479"/>
        </pc:sldMkLst>
        <pc:spChg chg="mod">
          <ac:chgData name="Yi, Michael" userId="ca4129a7-f4e5-43f0-bad2-23bfd057daef" providerId="ADAL" clId="{D83D2283-CAA6-4A1D-8B0B-8873A8EC7DF6}" dt="2022-10-28T22:02:14.091" v="162" actId="20577"/>
          <ac:spMkLst>
            <pc:docMk/>
            <pc:sldMk cId="1823276356" sldId="479"/>
            <ac:spMk id="3" creationId="{D3FDC886-A8DC-9D40-B494-54E8867CAD23}"/>
          </ac:spMkLst>
        </pc:spChg>
      </pc:sldChg>
      <pc:sldChg chg="add">
        <pc:chgData name="Yi, Michael" userId="ca4129a7-f4e5-43f0-bad2-23bfd057daef" providerId="ADAL" clId="{D83D2283-CAA6-4A1D-8B0B-8873A8EC7DF6}" dt="2022-10-28T22:17:05.632" v="318"/>
        <pc:sldMkLst>
          <pc:docMk/>
          <pc:sldMk cId="3609667147" sldId="480"/>
        </pc:sldMkLst>
      </pc:sldChg>
      <pc:sldChg chg="modSp add mod">
        <pc:chgData name="Yi, Michael" userId="ca4129a7-f4e5-43f0-bad2-23bfd057daef" providerId="ADAL" clId="{D83D2283-CAA6-4A1D-8B0B-8873A8EC7DF6}" dt="2022-10-28T23:38:08.690" v="381" actId="20577"/>
        <pc:sldMkLst>
          <pc:docMk/>
          <pc:sldMk cId="854776773" sldId="481"/>
        </pc:sldMkLst>
        <pc:spChg chg="mod">
          <ac:chgData name="Yi, Michael" userId="ca4129a7-f4e5-43f0-bad2-23bfd057daef" providerId="ADAL" clId="{D83D2283-CAA6-4A1D-8B0B-8873A8EC7DF6}" dt="2022-10-28T23:38:08.690" v="381" actId="20577"/>
          <ac:spMkLst>
            <pc:docMk/>
            <pc:sldMk cId="854776773" sldId="481"/>
            <ac:spMk id="3" creationId="{E40AA7E2-CD88-2DFC-BCE3-F7F79A38D7A9}"/>
          </ac:spMkLst>
        </pc:spChg>
      </pc:sldChg>
      <pc:sldChg chg="add">
        <pc:chgData name="Yi, Michael" userId="ca4129a7-f4e5-43f0-bad2-23bfd057daef" providerId="ADAL" clId="{D83D2283-CAA6-4A1D-8B0B-8873A8EC7DF6}" dt="2022-10-28T22:17:05.632" v="318"/>
        <pc:sldMkLst>
          <pc:docMk/>
          <pc:sldMk cId="745044397" sldId="482"/>
        </pc:sldMkLst>
      </pc:sldChg>
      <pc:sldMasterChg chg="modSldLayout">
        <pc:chgData name="Yi, Michael" userId="ca4129a7-f4e5-43f0-bad2-23bfd057daef" providerId="ADAL" clId="{D83D2283-CAA6-4A1D-8B0B-8873A8EC7DF6}" dt="2022-10-28T21:55:43.971" v="9"/>
        <pc:sldMasterMkLst>
          <pc:docMk/>
          <pc:sldMasterMk cId="1593233932" sldId="2147483648"/>
        </pc:sldMasterMkLst>
        <pc:sldLayoutChg chg="addSp delSp modSp mod">
          <pc:chgData name="Yi, Michael" userId="ca4129a7-f4e5-43f0-bad2-23bfd057daef" providerId="ADAL" clId="{D83D2283-CAA6-4A1D-8B0B-8873A8EC7DF6}" dt="2022-10-28T21:55:35.938" v="1"/>
          <pc:sldLayoutMkLst>
            <pc:docMk/>
            <pc:sldMasterMk cId="1593233932" sldId="2147483648"/>
            <pc:sldLayoutMk cId="2344737516" sldId="2147483649"/>
          </pc:sldLayoutMkLst>
          <pc:picChg chg="add mod">
            <ac:chgData name="Yi, Michael" userId="ca4129a7-f4e5-43f0-bad2-23bfd057daef" providerId="ADAL" clId="{D83D2283-CAA6-4A1D-8B0B-8873A8EC7DF6}" dt="2022-10-28T21:55:35.938" v="1"/>
            <ac:picMkLst>
              <pc:docMk/>
              <pc:sldMasterMk cId="1593233932" sldId="2147483648"/>
              <pc:sldLayoutMk cId="2344737516" sldId="2147483649"/>
              <ac:picMk id="4" creationId="{BE514AB0-9C24-DC3D-F84C-9E892CD5D30C}"/>
            </ac:picMkLst>
          </pc:picChg>
          <pc:picChg chg="del">
            <ac:chgData name="Yi, Michael" userId="ca4129a7-f4e5-43f0-bad2-23bfd057daef" providerId="ADAL" clId="{D83D2283-CAA6-4A1D-8B0B-8873A8EC7DF6}" dt="2022-10-28T21:55:35.782" v="0" actId="478"/>
            <ac:picMkLst>
              <pc:docMk/>
              <pc:sldMasterMk cId="1593233932" sldId="2147483648"/>
              <pc:sldLayoutMk cId="2344737516" sldId="2147483649"/>
              <ac:picMk id="10" creationId="{6C93EFD4-D66A-574B-A0A5-3450F2793453}"/>
            </ac:picMkLst>
          </pc:picChg>
        </pc:sldLayoutChg>
        <pc:sldLayoutChg chg="addSp delSp modSp mod">
          <pc:chgData name="Yi, Michael" userId="ca4129a7-f4e5-43f0-bad2-23bfd057daef" providerId="ADAL" clId="{D83D2283-CAA6-4A1D-8B0B-8873A8EC7DF6}" dt="2022-10-28T21:55:41.974" v="7"/>
          <pc:sldLayoutMkLst>
            <pc:docMk/>
            <pc:sldMasterMk cId="1593233932" sldId="2147483648"/>
            <pc:sldLayoutMk cId="247696272" sldId="2147483650"/>
          </pc:sldLayoutMkLst>
          <pc:picChg chg="add mod">
            <ac:chgData name="Yi, Michael" userId="ca4129a7-f4e5-43f0-bad2-23bfd057daef" providerId="ADAL" clId="{D83D2283-CAA6-4A1D-8B0B-8873A8EC7DF6}" dt="2022-10-28T21:55:41.974" v="7"/>
            <ac:picMkLst>
              <pc:docMk/>
              <pc:sldMasterMk cId="1593233932" sldId="2147483648"/>
              <pc:sldLayoutMk cId="247696272" sldId="2147483650"/>
              <ac:picMk id="4" creationId="{82078B6F-A70B-E4A1-4997-FC173ED22907}"/>
            </ac:picMkLst>
          </pc:picChg>
          <pc:picChg chg="del">
            <ac:chgData name="Yi, Michael" userId="ca4129a7-f4e5-43f0-bad2-23bfd057daef" providerId="ADAL" clId="{D83D2283-CAA6-4A1D-8B0B-8873A8EC7DF6}" dt="2022-10-28T21:55:41.842" v="6" actId="478"/>
            <ac:picMkLst>
              <pc:docMk/>
              <pc:sldMasterMk cId="1593233932" sldId="2147483648"/>
              <pc:sldLayoutMk cId="247696272" sldId="2147483650"/>
              <ac:picMk id="10" creationId="{F0B965F3-AD5C-5042-AC49-1F2730E55D38}"/>
            </ac:picMkLst>
          </pc:picChg>
        </pc:sldLayoutChg>
        <pc:sldLayoutChg chg="addSp delSp modSp mod">
          <pc:chgData name="Yi, Michael" userId="ca4129a7-f4e5-43f0-bad2-23bfd057daef" providerId="ADAL" clId="{D83D2283-CAA6-4A1D-8B0B-8873A8EC7DF6}" dt="2022-10-28T21:55:43.971" v="9"/>
          <pc:sldLayoutMkLst>
            <pc:docMk/>
            <pc:sldMasterMk cId="1593233932" sldId="2147483648"/>
            <pc:sldLayoutMk cId="1886083598" sldId="2147483658"/>
          </pc:sldLayoutMkLst>
          <pc:picChg chg="add mod">
            <ac:chgData name="Yi, Michael" userId="ca4129a7-f4e5-43f0-bad2-23bfd057daef" providerId="ADAL" clId="{D83D2283-CAA6-4A1D-8B0B-8873A8EC7DF6}" dt="2022-10-28T21:55:43.971" v="9"/>
            <ac:picMkLst>
              <pc:docMk/>
              <pc:sldMasterMk cId="1593233932" sldId="2147483648"/>
              <pc:sldLayoutMk cId="1886083598" sldId="2147483658"/>
              <ac:picMk id="2" creationId="{3D7368BE-A2D2-7B3C-24DE-389CEE93D7F2}"/>
            </ac:picMkLst>
          </pc:picChg>
          <pc:picChg chg="del">
            <ac:chgData name="Yi, Michael" userId="ca4129a7-f4e5-43f0-bad2-23bfd057daef" providerId="ADAL" clId="{D83D2283-CAA6-4A1D-8B0B-8873A8EC7DF6}" dt="2022-10-28T21:55:43.881" v="8" actId="478"/>
            <ac:picMkLst>
              <pc:docMk/>
              <pc:sldMasterMk cId="1593233932" sldId="2147483648"/>
              <pc:sldLayoutMk cId="1886083598" sldId="2147483658"/>
              <ac:picMk id="14" creationId="{B5C6A852-7EBC-BA4B-9AE1-94987C4F66E3}"/>
            </ac:picMkLst>
          </pc:picChg>
        </pc:sldLayoutChg>
        <pc:sldLayoutChg chg="addSp delSp modSp mod">
          <pc:chgData name="Yi, Michael" userId="ca4129a7-f4e5-43f0-bad2-23bfd057daef" providerId="ADAL" clId="{D83D2283-CAA6-4A1D-8B0B-8873A8EC7DF6}" dt="2022-10-28T21:55:39.837" v="5"/>
          <pc:sldLayoutMkLst>
            <pc:docMk/>
            <pc:sldMasterMk cId="1593233932" sldId="2147483648"/>
            <pc:sldLayoutMk cId="2274699168" sldId="2147483659"/>
          </pc:sldLayoutMkLst>
          <pc:picChg chg="add mod">
            <ac:chgData name="Yi, Michael" userId="ca4129a7-f4e5-43f0-bad2-23bfd057daef" providerId="ADAL" clId="{D83D2283-CAA6-4A1D-8B0B-8873A8EC7DF6}" dt="2022-10-28T21:55:39.837" v="5"/>
            <ac:picMkLst>
              <pc:docMk/>
              <pc:sldMasterMk cId="1593233932" sldId="2147483648"/>
              <pc:sldLayoutMk cId="2274699168" sldId="2147483659"/>
              <ac:picMk id="2" creationId="{AF25248D-C7A4-569F-CD3E-2DB17872D485}"/>
            </ac:picMkLst>
          </pc:picChg>
          <pc:picChg chg="del">
            <ac:chgData name="Yi, Michael" userId="ca4129a7-f4e5-43f0-bad2-23bfd057daef" providerId="ADAL" clId="{D83D2283-CAA6-4A1D-8B0B-8873A8EC7DF6}" dt="2022-10-28T21:55:39.713" v="4" actId="478"/>
            <ac:picMkLst>
              <pc:docMk/>
              <pc:sldMasterMk cId="1593233932" sldId="2147483648"/>
              <pc:sldLayoutMk cId="2274699168" sldId="2147483659"/>
              <ac:picMk id="8" creationId="{65300049-CD85-5B46-B443-37B3742079FE}"/>
            </ac:picMkLst>
          </pc:picChg>
        </pc:sldLayoutChg>
        <pc:sldLayoutChg chg="addSp delSp modSp mod">
          <pc:chgData name="Yi, Michael" userId="ca4129a7-f4e5-43f0-bad2-23bfd057daef" providerId="ADAL" clId="{D83D2283-CAA6-4A1D-8B0B-8873A8EC7DF6}" dt="2022-10-28T21:55:37.892" v="3"/>
          <pc:sldLayoutMkLst>
            <pc:docMk/>
            <pc:sldMasterMk cId="1593233932" sldId="2147483648"/>
            <pc:sldLayoutMk cId="3353492692" sldId="2147483660"/>
          </pc:sldLayoutMkLst>
          <pc:picChg chg="add mod">
            <ac:chgData name="Yi, Michael" userId="ca4129a7-f4e5-43f0-bad2-23bfd057daef" providerId="ADAL" clId="{D83D2283-CAA6-4A1D-8B0B-8873A8EC7DF6}" dt="2022-10-28T21:55:37.892" v="3"/>
            <ac:picMkLst>
              <pc:docMk/>
              <pc:sldMasterMk cId="1593233932" sldId="2147483648"/>
              <pc:sldLayoutMk cId="3353492692" sldId="2147483660"/>
              <ac:picMk id="4" creationId="{4ABA4E61-0956-A956-9AEB-D781E2A066B5}"/>
            </ac:picMkLst>
          </pc:picChg>
          <pc:picChg chg="del">
            <ac:chgData name="Yi, Michael" userId="ca4129a7-f4e5-43f0-bad2-23bfd057daef" providerId="ADAL" clId="{D83D2283-CAA6-4A1D-8B0B-8873A8EC7DF6}" dt="2022-10-28T21:55:37.780" v="2" actId="478"/>
            <ac:picMkLst>
              <pc:docMk/>
              <pc:sldMasterMk cId="1593233932" sldId="2147483648"/>
              <pc:sldLayoutMk cId="3353492692" sldId="2147483660"/>
              <ac:picMk id="10" creationId="{F0B965F3-AD5C-5042-AC49-1F2730E55D38}"/>
            </ac:picMkLst>
          </pc:pic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A55AEC2-9C0E-C044-B4EE-F4F051E73D4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17B79E8-F55E-EE4A-9C30-8BF5E1DF95B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1737075-05FD-924B-B627-21DF4DB0020B}" type="datetimeFigureOut">
              <a:rPr lang="en-US" smtClean="0"/>
              <a:t>10/28/2022</a:t>
            </a:fld>
            <a:endParaRPr lang="en-US"/>
          </a:p>
        </p:txBody>
      </p:sp>
      <p:sp>
        <p:nvSpPr>
          <p:cNvPr id="4" name="Footer Placeholder 3">
            <a:extLst>
              <a:ext uri="{FF2B5EF4-FFF2-40B4-BE49-F238E27FC236}">
                <a16:creationId xmlns:a16="http://schemas.microsoft.com/office/drawing/2014/main" id="{CBE2730C-C1F2-A647-8F9D-C2F9ECF32BC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1124AB9-8B06-ED45-BFA8-6EF313123DF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7C29FB9-43CE-1C47-B26B-F81FC1C77382}" type="slidenum">
              <a:rPr lang="en-US" smtClean="0"/>
              <a:t>‹#›</a:t>
            </a:fld>
            <a:endParaRPr lang="en-US"/>
          </a:p>
        </p:txBody>
      </p:sp>
    </p:spTree>
    <p:extLst>
      <p:ext uri="{BB962C8B-B14F-4D97-AF65-F5344CB8AC3E}">
        <p14:creationId xmlns:p14="http://schemas.microsoft.com/office/powerpoint/2010/main" val="34330053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FBB952-CA48-4E5A-AC68-44213D5F477E}" type="datetimeFigureOut">
              <a:rPr lang="en-US" smtClean="0"/>
              <a:t>10/28/2022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FFDD9C-E2B8-4108-9D94-845270416E39}" type="slidenum">
              <a:rPr lang="en-US" smtClean="0"/>
              <a:t>‹#›</a:t>
            </a:fld>
            <a:endParaRPr lang="en-US"/>
          </a:p>
        </p:txBody>
      </p:sp>
    </p:spTree>
    <p:extLst>
      <p:ext uri="{BB962C8B-B14F-4D97-AF65-F5344CB8AC3E}">
        <p14:creationId xmlns:p14="http://schemas.microsoft.com/office/powerpoint/2010/main" val="297307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CB48B8-DC92-1B41-B3F2-A4872A5E576A}" type="slidenum">
              <a:rPr lang="en-US" smtClean="0"/>
              <a:t>2</a:t>
            </a:fld>
            <a:endParaRPr lang="en-US"/>
          </a:p>
        </p:txBody>
      </p:sp>
    </p:spTree>
    <p:extLst>
      <p:ext uri="{BB962C8B-B14F-4D97-AF65-F5344CB8AC3E}">
        <p14:creationId xmlns:p14="http://schemas.microsoft.com/office/powerpoint/2010/main" val="9086432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39EA8C0-8CCE-614C-9202-E99014991541}"/>
              </a:ext>
            </a:extLst>
          </p:cNvPr>
          <p:cNvPicPr>
            <a:picLocks noChangeAspect="1"/>
          </p:cNvPicPr>
          <p:nvPr userDrawn="1"/>
        </p:nvPicPr>
        <p:blipFill rotWithShape="1">
          <a:blip r:embed="rId2" cstate="hqprint">
            <a:alphaModFix/>
            <a:duotone>
              <a:prstClr val="black"/>
              <a:schemeClr val="accent1">
                <a:lumMod val="20000"/>
                <a:lumOff val="80000"/>
                <a:tint val="45000"/>
                <a:satMod val="400000"/>
              </a:schemeClr>
            </a:duotone>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80F5D99-E1C4-B94C-9478-6D02197A5627}"/>
              </a:ext>
            </a:extLst>
          </p:cNvPr>
          <p:cNvSpPr>
            <a:spLocks noGrp="1"/>
          </p:cNvSpPr>
          <p:nvPr>
            <p:ph type="ctrTitle" hasCustomPrompt="1"/>
          </p:nvPr>
        </p:nvSpPr>
        <p:spPr>
          <a:xfrm>
            <a:off x="1524000" y="1122363"/>
            <a:ext cx="9144000" cy="2387600"/>
          </a:xfrm>
          <a:solidFill>
            <a:schemeClr val="tx2">
              <a:lumMod val="50000"/>
              <a:alpha val="70000"/>
            </a:schemeClr>
          </a:solidFill>
        </p:spPr>
        <p:txBody>
          <a:bodyPr anchor="ctr" anchorCtr="0"/>
          <a:lstStyle>
            <a:lvl1pPr algn="ctr">
              <a:defRPr sz="6000">
                <a:solidFill>
                  <a:schemeClr val="bg1"/>
                </a:solidFill>
                <a:latin typeface="Goudy Old Style" panose="02020502050305020303" pitchFamily="18" charset="77"/>
              </a:defRPr>
            </a:lvl1pPr>
          </a:lstStyle>
          <a:p>
            <a:r>
              <a:rPr lang="en-US" dirty="0"/>
              <a:t>Click to edit title</a:t>
            </a:r>
          </a:p>
        </p:txBody>
      </p:sp>
      <p:sp>
        <p:nvSpPr>
          <p:cNvPr id="3" name="Subtitle 2">
            <a:extLst>
              <a:ext uri="{FF2B5EF4-FFF2-40B4-BE49-F238E27FC236}">
                <a16:creationId xmlns:a16="http://schemas.microsoft.com/office/drawing/2014/main" id="{45D3A374-DBE0-1F47-A143-BD6F5E901130}"/>
              </a:ext>
            </a:extLst>
          </p:cNvPr>
          <p:cNvSpPr>
            <a:spLocks noGrp="1"/>
          </p:cNvSpPr>
          <p:nvPr>
            <p:ph type="subTitle" idx="1" hasCustomPrompt="1"/>
          </p:nvPr>
        </p:nvSpPr>
        <p:spPr>
          <a:xfrm>
            <a:off x="1524000" y="3602038"/>
            <a:ext cx="9144000" cy="1655762"/>
          </a:xfrm>
          <a:solidFill>
            <a:schemeClr val="tx2">
              <a:lumMod val="50000"/>
              <a:alpha val="70000"/>
            </a:schemeClr>
          </a:solidFill>
        </p:spPr>
        <p:txBody>
          <a:bodyPr anchor="ctr" anchorCtr="0"/>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your contact information/credentials/affiliation</a:t>
            </a:r>
          </a:p>
        </p:txBody>
      </p:sp>
      <p:sp>
        <p:nvSpPr>
          <p:cNvPr id="11" name="Rectangle 10">
            <a:extLst>
              <a:ext uri="{FF2B5EF4-FFF2-40B4-BE49-F238E27FC236}">
                <a16:creationId xmlns:a16="http://schemas.microsoft.com/office/drawing/2014/main" id="{65ADC194-7221-0547-B3C3-C2BACB7D0096}"/>
              </a:ext>
            </a:extLst>
          </p:cNvPr>
          <p:cNvSpPr/>
          <p:nvPr userDrawn="1"/>
        </p:nvSpPr>
        <p:spPr>
          <a:xfrm>
            <a:off x="-1" y="5581404"/>
            <a:ext cx="12192001" cy="1276596"/>
          </a:xfrm>
          <a:prstGeom prst="rect">
            <a:avLst/>
          </a:prstGeom>
          <a:solidFill>
            <a:schemeClr val="tx2">
              <a:lumMod val="50000"/>
              <a:alpha val="7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4" name="Picture 3" descr="A picture containing text&#10;&#10;Description automatically generated">
            <a:extLst>
              <a:ext uri="{FF2B5EF4-FFF2-40B4-BE49-F238E27FC236}">
                <a16:creationId xmlns:a16="http://schemas.microsoft.com/office/drawing/2014/main" id="{BE514AB0-9C24-DC3D-F84C-9E892CD5D30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282851" y="5767818"/>
            <a:ext cx="2721306" cy="903767"/>
          </a:xfrm>
          <a:prstGeom prst="rect">
            <a:avLst/>
          </a:prstGeom>
        </p:spPr>
      </p:pic>
    </p:spTree>
    <p:extLst>
      <p:ext uri="{BB962C8B-B14F-4D97-AF65-F5344CB8AC3E}">
        <p14:creationId xmlns:p14="http://schemas.microsoft.com/office/powerpoint/2010/main" val="2344737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utline">
    <p:spTree>
      <p:nvGrpSpPr>
        <p:cNvPr id="1" name=""/>
        <p:cNvGrpSpPr/>
        <p:nvPr/>
      </p:nvGrpSpPr>
      <p:grpSpPr>
        <a:xfrm>
          <a:off x="0" y="0"/>
          <a:ext cx="0" cy="0"/>
          <a:chOff x="0" y="0"/>
          <a:chExt cx="0" cy="0"/>
        </a:xfrm>
      </p:grpSpPr>
      <p:pic>
        <p:nvPicPr>
          <p:cNvPr id="5" name="Picture 4" descr="A picture containing outdoor, dark&#10;&#10;Description automatically generated">
            <a:extLst>
              <a:ext uri="{FF2B5EF4-FFF2-40B4-BE49-F238E27FC236}">
                <a16:creationId xmlns:a16="http://schemas.microsoft.com/office/drawing/2014/main" id="{CCEBFE08-47ED-9941-98CA-35F648CFEC00}"/>
              </a:ext>
            </a:extLst>
          </p:cNvPr>
          <p:cNvPicPr>
            <a:picLocks noChangeAspect="1"/>
          </p:cNvPicPr>
          <p:nvPr userDrawn="1"/>
        </p:nvPicPr>
        <p:blipFill rotWithShape="1">
          <a:blip r:embed="rId2" cstate="hqprint">
            <a:alphaModFix amt="85000"/>
            <a:extLst>
              <a:ext uri="{28A0092B-C50C-407E-A947-70E740481C1C}">
                <a14:useLocalDpi xmlns:a14="http://schemas.microsoft.com/office/drawing/2010/main"/>
              </a:ext>
            </a:extLst>
          </a:blip>
          <a:srcRect/>
          <a:stretch/>
        </p:blipFill>
        <p:spPr>
          <a:xfrm flipH="1">
            <a:off x="8037094" y="0"/>
            <a:ext cx="4154905" cy="6858000"/>
          </a:xfrm>
          <a:prstGeom prst="rtTriangle">
            <a:avLst/>
          </a:prstGeom>
        </p:spPr>
      </p:pic>
      <p:sp>
        <p:nvSpPr>
          <p:cNvPr id="2" name="Title 1">
            <a:extLst>
              <a:ext uri="{FF2B5EF4-FFF2-40B4-BE49-F238E27FC236}">
                <a16:creationId xmlns:a16="http://schemas.microsoft.com/office/drawing/2014/main" id="{DC67F3DD-F8B8-F748-AD77-32C497EC42AA}"/>
              </a:ext>
            </a:extLst>
          </p:cNvPr>
          <p:cNvSpPr>
            <a:spLocks noGrp="1"/>
          </p:cNvSpPr>
          <p:nvPr>
            <p:ph type="title" hasCustomPrompt="1"/>
          </p:nvPr>
        </p:nvSpPr>
        <p:spPr>
          <a:xfrm>
            <a:off x="838200" y="365125"/>
            <a:ext cx="8807824" cy="1325563"/>
          </a:xfrm>
        </p:spPr>
        <p:txBody>
          <a:bodyPr/>
          <a:lstStyle>
            <a:lvl1pPr>
              <a:defRPr>
                <a:solidFill>
                  <a:schemeClr val="tx2"/>
                </a:solidFill>
              </a:defRPr>
            </a:lvl1pPr>
          </a:lstStyle>
          <a:p>
            <a:r>
              <a:rPr lang="en-US" dirty="0"/>
              <a:t>Please insert presentation outline here</a:t>
            </a:r>
          </a:p>
        </p:txBody>
      </p:sp>
      <p:sp>
        <p:nvSpPr>
          <p:cNvPr id="3" name="Content Placeholder 2">
            <a:extLst>
              <a:ext uri="{FF2B5EF4-FFF2-40B4-BE49-F238E27FC236}">
                <a16:creationId xmlns:a16="http://schemas.microsoft.com/office/drawing/2014/main" id="{586A8047-FFBC-A04E-8832-86BAAB274514}"/>
              </a:ext>
            </a:extLst>
          </p:cNvPr>
          <p:cNvSpPr>
            <a:spLocks noGrp="1"/>
          </p:cNvSpPr>
          <p:nvPr>
            <p:ph idx="1" hasCustomPrompt="1"/>
          </p:nvPr>
        </p:nvSpPr>
        <p:spPr>
          <a:xfrm>
            <a:off x="838200" y="1825625"/>
            <a:ext cx="6584576" cy="4351338"/>
          </a:xfrm>
        </p:spPr>
        <p:txBody>
          <a:bodyPr>
            <a:normAutofit/>
          </a:bodyPr>
          <a:lstStyle>
            <a:lvl1pPr>
              <a:defRPr sz="2400">
                <a:solidFill>
                  <a:schemeClr val="tx2"/>
                </a:solidFill>
              </a:defRPr>
            </a:lvl1pPr>
            <a:lvl2pPr>
              <a:defRPr sz="2400">
                <a:solidFill>
                  <a:schemeClr val="tx2"/>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n-US" dirty="0"/>
              <a:t>Click to edit outline</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descr="A picture containing text&#10;&#10;Description automatically generated">
            <a:extLst>
              <a:ext uri="{FF2B5EF4-FFF2-40B4-BE49-F238E27FC236}">
                <a16:creationId xmlns:a16="http://schemas.microsoft.com/office/drawing/2014/main" id="{4ABA4E61-0956-A956-9AEB-D781E2A066B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282851" y="5767818"/>
            <a:ext cx="2721306" cy="903767"/>
          </a:xfrm>
          <a:prstGeom prst="rect">
            <a:avLst/>
          </a:prstGeom>
        </p:spPr>
      </p:pic>
    </p:spTree>
    <p:extLst>
      <p:ext uri="{BB962C8B-B14F-4D97-AF65-F5344CB8AC3E}">
        <p14:creationId xmlns:p14="http://schemas.microsoft.com/office/powerpoint/2010/main" val="3353492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pic>
        <p:nvPicPr>
          <p:cNvPr id="13" name="Picture 12" descr="A picture containing outdoor, dark&#10;&#10;Description automatically generated">
            <a:extLst>
              <a:ext uri="{FF2B5EF4-FFF2-40B4-BE49-F238E27FC236}">
                <a16:creationId xmlns:a16="http://schemas.microsoft.com/office/drawing/2014/main" id="{162AF9AA-3C6A-6F43-BE50-8269B45F7FAE}"/>
              </a:ext>
            </a:extLst>
          </p:cNvPr>
          <p:cNvPicPr>
            <a:picLocks noChangeAspect="1"/>
          </p:cNvPicPr>
          <p:nvPr userDrawn="1"/>
        </p:nvPicPr>
        <p:blipFill rotWithShape="1">
          <a:blip r:embed="rId2" cstate="hqprint">
            <a:alphaModFix amt="85000"/>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4" name="Title 1">
            <a:extLst>
              <a:ext uri="{FF2B5EF4-FFF2-40B4-BE49-F238E27FC236}">
                <a16:creationId xmlns:a16="http://schemas.microsoft.com/office/drawing/2014/main" id="{A1BB5BBF-0463-2A49-92C0-C675FD634E07}"/>
              </a:ext>
            </a:extLst>
          </p:cNvPr>
          <p:cNvSpPr>
            <a:spLocks noGrp="1"/>
          </p:cNvSpPr>
          <p:nvPr>
            <p:ph type="ctrTitle" hasCustomPrompt="1"/>
          </p:nvPr>
        </p:nvSpPr>
        <p:spPr>
          <a:xfrm>
            <a:off x="1524000" y="1819048"/>
            <a:ext cx="9144000" cy="2387600"/>
          </a:xfrm>
          <a:solidFill>
            <a:schemeClr val="tx2">
              <a:lumMod val="50000"/>
              <a:alpha val="70000"/>
            </a:schemeClr>
          </a:solidFill>
        </p:spPr>
        <p:txBody>
          <a:bodyPr anchor="ctr" anchorCtr="0"/>
          <a:lstStyle>
            <a:lvl1pPr algn="ctr">
              <a:defRPr sz="6000">
                <a:solidFill>
                  <a:schemeClr val="bg1"/>
                </a:solidFill>
                <a:latin typeface="Goudy Old Style" panose="02020502050305020303" pitchFamily="18" charset="77"/>
              </a:defRPr>
            </a:lvl1pPr>
          </a:lstStyle>
          <a:p>
            <a:r>
              <a:rPr lang="en-US" dirty="0"/>
              <a:t>Click to edit subtitle slide (optional)</a:t>
            </a:r>
          </a:p>
        </p:txBody>
      </p:sp>
      <p:pic>
        <p:nvPicPr>
          <p:cNvPr id="2" name="Picture 1" descr="A picture containing text&#10;&#10;Description automatically generated">
            <a:extLst>
              <a:ext uri="{FF2B5EF4-FFF2-40B4-BE49-F238E27FC236}">
                <a16:creationId xmlns:a16="http://schemas.microsoft.com/office/drawing/2014/main" id="{AF25248D-C7A4-569F-CD3E-2DB17872D48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282851" y="5767818"/>
            <a:ext cx="2721306" cy="903767"/>
          </a:xfrm>
          <a:prstGeom prst="rect">
            <a:avLst/>
          </a:prstGeom>
        </p:spPr>
      </p:pic>
    </p:spTree>
    <p:extLst>
      <p:ext uri="{BB962C8B-B14F-4D97-AF65-F5344CB8AC3E}">
        <p14:creationId xmlns:p14="http://schemas.microsoft.com/office/powerpoint/2010/main" val="2274699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pic>
        <p:nvPicPr>
          <p:cNvPr id="5" name="Picture 4" descr="A picture containing outdoor, dark&#10;&#10;Description automatically generated">
            <a:extLst>
              <a:ext uri="{FF2B5EF4-FFF2-40B4-BE49-F238E27FC236}">
                <a16:creationId xmlns:a16="http://schemas.microsoft.com/office/drawing/2014/main" id="{CCEBFE08-47ED-9941-98CA-35F648CFEC00}"/>
              </a:ext>
            </a:extLst>
          </p:cNvPr>
          <p:cNvPicPr>
            <a:picLocks noChangeAspect="1"/>
          </p:cNvPicPr>
          <p:nvPr userDrawn="1"/>
        </p:nvPicPr>
        <p:blipFill rotWithShape="1">
          <a:blip r:embed="rId2" cstate="hqprint">
            <a:alphaModFix amt="85000"/>
            <a:extLst>
              <a:ext uri="{28A0092B-C50C-407E-A947-70E740481C1C}">
                <a14:useLocalDpi xmlns:a14="http://schemas.microsoft.com/office/drawing/2010/main"/>
              </a:ext>
            </a:extLst>
          </a:blip>
          <a:srcRect/>
          <a:stretch/>
        </p:blipFill>
        <p:spPr>
          <a:xfrm flipH="1">
            <a:off x="8037094" y="0"/>
            <a:ext cx="4154905" cy="6858000"/>
          </a:xfrm>
          <a:prstGeom prst="rtTriangle">
            <a:avLst/>
          </a:prstGeom>
        </p:spPr>
      </p:pic>
      <p:sp>
        <p:nvSpPr>
          <p:cNvPr id="2" name="Title 1">
            <a:extLst>
              <a:ext uri="{FF2B5EF4-FFF2-40B4-BE49-F238E27FC236}">
                <a16:creationId xmlns:a16="http://schemas.microsoft.com/office/drawing/2014/main" id="{DC67F3DD-F8B8-F748-AD77-32C497EC42AA}"/>
              </a:ext>
            </a:extLst>
          </p:cNvPr>
          <p:cNvSpPr>
            <a:spLocks noGrp="1"/>
          </p:cNvSpPr>
          <p:nvPr>
            <p:ph type="title" hasCustomPrompt="1"/>
          </p:nvPr>
        </p:nvSpPr>
        <p:spPr>
          <a:xfrm>
            <a:off x="838200" y="365125"/>
            <a:ext cx="8807824" cy="1325563"/>
          </a:xfrm>
        </p:spPr>
        <p:txBody>
          <a:bodyPr/>
          <a:lstStyle>
            <a:lvl1pPr>
              <a:defRPr>
                <a:solidFill>
                  <a:schemeClr val="tx2"/>
                </a:solidFill>
              </a:defRPr>
            </a:lvl1pPr>
          </a:lstStyle>
          <a:p>
            <a:r>
              <a:rPr lang="en-US" dirty="0"/>
              <a:t>Click to edit title</a:t>
            </a:r>
          </a:p>
        </p:txBody>
      </p:sp>
      <p:sp>
        <p:nvSpPr>
          <p:cNvPr id="3" name="Content Placeholder 2">
            <a:extLst>
              <a:ext uri="{FF2B5EF4-FFF2-40B4-BE49-F238E27FC236}">
                <a16:creationId xmlns:a16="http://schemas.microsoft.com/office/drawing/2014/main" id="{586A8047-FFBC-A04E-8832-86BAAB274514}"/>
              </a:ext>
            </a:extLst>
          </p:cNvPr>
          <p:cNvSpPr>
            <a:spLocks noGrp="1"/>
          </p:cNvSpPr>
          <p:nvPr>
            <p:ph idx="1"/>
          </p:nvPr>
        </p:nvSpPr>
        <p:spPr>
          <a:xfrm>
            <a:off x="838200" y="1825625"/>
            <a:ext cx="6584576" cy="4351338"/>
          </a:xfrm>
        </p:spPr>
        <p:txBody>
          <a:bodyPr>
            <a:normAutofit/>
          </a:bodyPr>
          <a:lstStyle>
            <a:lvl1pPr>
              <a:defRPr sz="2400">
                <a:solidFill>
                  <a:schemeClr val="tx2"/>
                </a:solidFill>
              </a:defRPr>
            </a:lvl1pPr>
            <a:lvl2pPr>
              <a:defRPr sz="2400">
                <a:solidFill>
                  <a:schemeClr val="tx2"/>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descr="A picture containing text&#10;&#10;Description automatically generated">
            <a:extLst>
              <a:ext uri="{FF2B5EF4-FFF2-40B4-BE49-F238E27FC236}">
                <a16:creationId xmlns:a16="http://schemas.microsoft.com/office/drawing/2014/main" id="{82078B6F-A70B-E4A1-4997-FC173ED2290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282851" y="5767818"/>
            <a:ext cx="2721306" cy="903767"/>
          </a:xfrm>
          <a:prstGeom prst="rect">
            <a:avLst/>
          </a:prstGeom>
        </p:spPr>
      </p:pic>
    </p:spTree>
    <p:extLst>
      <p:ext uri="{BB962C8B-B14F-4D97-AF65-F5344CB8AC3E}">
        <p14:creationId xmlns:p14="http://schemas.microsoft.com/office/powerpoint/2010/main" val="247696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9" name="Picture 8" descr="A picture containing outdoor, dark&#10;&#10;Description automatically generated">
            <a:extLst>
              <a:ext uri="{FF2B5EF4-FFF2-40B4-BE49-F238E27FC236}">
                <a16:creationId xmlns:a16="http://schemas.microsoft.com/office/drawing/2014/main" id="{408D2CD0-0591-6A4B-BF6E-74A63153430C}"/>
              </a:ext>
            </a:extLst>
          </p:cNvPr>
          <p:cNvPicPr>
            <a:picLocks noChangeAspect="1"/>
          </p:cNvPicPr>
          <p:nvPr userDrawn="1"/>
        </p:nvPicPr>
        <p:blipFill rotWithShape="1">
          <a:blip r:embed="rId2" cstate="hqprint">
            <a:alphaModFix amt="85000"/>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1" name="Title 1">
            <a:extLst>
              <a:ext uri="{FF2B5EF4-FFF2-40B4-BE49-F238E27FC236}">
                <a16:creationId xmlns:a16="http://schemas.microsoft.com/office/drawing/2014/main" id="{DD49A02D-3E0E-8A4D-A2B2-6EB817993BFB}"/>
              </a:ext>
            </a:extLst>
          </p:cNvPr>
          <p:cNvSpPr>
            <a:spLocks noGrp="1"/>
          </p:cNvSpPr>
          <p:nvPr>
            <p:ph type="ctrTitle" hasCustomPrompt="1"/>
          </p:nvPr>
        </p:nvSpPr>
        <p:spPr>
          <a:xfrm>
            <a:off x="1524000" y="1122363"/>
            <a:ext cx="9144000" cy="2387600"/>
          </a:xfrm>
          <a:solidFill>
            <a:schemeClr val="tx2">
              <a:lumMod val="50000"/>
              <a:alpha val="70000"/>
            </a:schemeClr>
          </a:solidFill>
        </p:spPr>
        <p:txBody>
          <a:bodyPr anchor="ctr" anchorCtr="0"/>
          <a:lstStyle>
            <a:lvl1pPr algn="ctr">
              <a:defRPr sz="6000">
                <a:solidFill>
                  <a:schemeClr val="bg1"/>
                </a:solidFill>
                <a:latin typeface="Goudy Old Style" panose="02020502050305020303" pitchFamily="18" charset="77"/>
              </a:defRPr>
            </a:lvl1pPr>
          </a:lstStyle>
          <a:p>
            <a:r>
              <a:rPr lang="en-US" dirty="0"/>
              <a:t>Click to edit closing message</a:t>
            </a:r>
          </a:p>
        </p:txBody>
      </p:sp>
      <p:sp>
        <p:nvSpPr>
          <p:cNvPr id="12" name="Subtitle 2">
            <a:extLst>
              <a:ext uri="{FF2B5EF4-FFF2-40B4-BE49-F238E27FC236}">
                <a16:creationId xmlns:a16="http://schemas.microsoft.com/office/drawing/2014/main" id="{C6847B60-A73C-7C41-AC62-0F54AB83C625}"/>
              </a:ext>
            </a:extLst>
          </p:cNvPr>
          <p:cNvSpPr>
            <a:spLocks noGrp="1"/>
          </p:cNvSpPr>
          <p:nvPr>
            <p:ph type="subTitle" idx="1" hasCustomPrompt="1"/>
          </p:nvPr>
        </p:nvSpPr>
        <p:spPr>
          <a:xfrm>
            <a:off x="1524000" y="3602038"/>
            <a:ext cx="9144000" cy="1655762"/>
          </a:xfrm>
          <a:solidFill>
            <a:schemeClr val="tx2">
              <a:lumMod val="50000"/>
              <a:alpha val="70000"/>
            </a:schemeClr>
          </a:solidFill>
        </p:spPr>
        <p:txBody>
          <a:bodyPr anchor="ctr" anchorCtr="0"/>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contact information</a:t>
            </a:r>
          </a:p>
        </p:txBody>
      </p:sp>
      <p:pic>
        <p:nvPicPr>
          <p:cNvPr id="2" name="Picture 1" descr="A picture containing text&#10;&#10;Description automatically generated">
            <a:extLst>
              <a:ext uri="{FF2B5EF4-FFF2-40B4-BE49-F238E27FC236}">
                <a16:creationId xmlns:a16="http://schemas.microsoft.com/office/drawing/2014/main" id="{3D7368BE-A2D2-7B3C-24DE-389CEE93D7F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282851" y="5767818"/>
            <a:ext cx="2721306" cy="903767"/>
          </a:xfrm>
          <a:prstGeom prst="rect">
            <a:avLst/>
          </a:prstGeom>
        </p:spPr>
      </p:pic>
    </p:spTree>
    <p:extLst>
      <p:ext uri="{BB962C8B-B14F-4D97-AF65-F5344CB8AC3E}">
        <p14:creationId xmlns:p14="http://schemas.microsoft.com/office/powerpoint/2010/main" val="18860835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A0F956-3D31-D64F-8EEC-FD967F8805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3CE1768-E337-F44B-ABA7-4684A18D2A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8A11B3-92B6-9441-8843-18FEA40B1B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8A1DED-90BC-4846-82C7-A82DF25701CE}" type="datetimeFigureOut">
              <a:rPr lang="en-US" smtClean="0"/>
              <a:t>10/28/2022</a:t>
            </a:fld>
            <a:endParaRPr lang="en-US"/>
          </a:p>
        </p:txBody>
      </p:sp>
    </p:spTree>
    <p:extLst>
      <p:ext uri="{BB962C8B-B14F-4D97-AF65-F5344CB8AC3E}">
        <p14:creationId xmlns:p14="http://schemas.microsoft.com/office/powerpoint/2010/main" val="159323393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9" r:id="rId3"/>
    <p:sldLayoutId id="2147483650" r:id="rId4"/>
    <p:sldLayoutId id="2147483658" r:id="rId5"/>
  </p:sldLayoutIdLst>
  <p:txStyles>
    <p:titleStyle>
      <a:lvl1pPr algn="l" defTabSz="914400" rtl="0" eaLnBrk="1" latinLnBrk="0" hangingPunct="1">
        <a:lnSpc>
          <a:spcPct val="90000"/>
        </a:lnSpc>
        <a:spcBef>
          <a:spcPct val="0"/>
        </a:spcBef>
        <a:buNone/>
        <a:defRPr sz="4400" kern="1200">
          <a:solidFill>
            <a:schemeClr val="tx1"/>
          </a:solidFill>
          <a:latin typeface="Goudy Old Style" panose="02020502050305020303" pitchFamily="18"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elsevier.com/termsandconditions" TargetMode="External"/><Relationship Id="rId2" Type="http://schemas.openxmlformats.org/officeDocument/2006/relationships/image" Target="../media/image5.jpeg"/><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639C8-C1BD-F84A-A1EC-C1D4886D4C2F}"/>
              </a:ext>
            </a:extLst>
          </p:cNvPr>
          <p:cNvSpPr>
            <a:spLocks noGrp="1"/>
          </p:cNvSpPr>
          <p:nvPr>
            <p:ph type="ctrTitle"/>
          </p:nvPr>
        </p:nvSpPr>
        <p:spPr/>
        <p:txBody>
          <a:bodyPr>
            <a:normAutofit fontScale="90000"/>
          </a:bodyPr>
          <a:lstStyle/>
          <a:p>
            <a:r>
              <a:rPr lang="en-US" dirty="0"/>
              <a:t>Applications of </a:t>
            </a:r>
            <a:br>
              <a:rPr lang="en-US" dirty="0"/>
            </a:br>
            <a:r>
              <a:rPr lang="en-US" dirty="0"/>
              <a:t>Cosmetic Dermatology in </a:t>
            </a:r>
            <a:br>
              <a:rPr lang="en-US" dirty="0"/>
            </a:br>
            <a:r>
              <a:rPr lang="en-US" dirty="0"/>
              <a:t>Medical Dermatology</a:t>
            </a:r>
          </a:p>
        </p:txBody>
      </p:sp>
      <p:sp>
        <p:nvSpPr>
          <p:cNvPr id="3" name="Subtitle 2">
            <a:extLst>
              <a:ext uri="{FF2B5EF4-FFF2-40B4-BE49-F238E27FC236}">
                <a16:creationId xmlns:a16="http://schemas.microsoft.com/office/drawing/2014/main" id="{C78B129A-422C-E041-8A1C-9A8ECC5AA797}"/>
              </a:ext>
            </a:extLst>
          </p:cNvPr>
          <p:cNvSpPr>
            <a:spLocks noGrp="1"/>
          </p:cNvSpPr>
          <p:nvPr>
            <p:ph type="subTitle" idx="1"/>
          </p:nvPr>
        </p:nvSpPr>
        <p:spPr/>
        <p:txBody>
          <a:bodyPr>
            <a:normAutofit fontScale="77500" lnSpcReduction="20000"/>
          </a:bodyPr>
          <a:lstStyle/>
          <a:p>
            <a:r>
              <a:rPr lang="en-US" dirty="0"/>
              <a:t>Milad Eshaq, MD</a:t>
            </a:r>
          </a:p>
          <a:p>
            <a:r>
              <a:rPr lang="en-US" dirty="0"/>
              <a:t>Assistant Professor</a:t>
            </a:r>
          </a:p>
          <a:p>
            <a:r>
              <a:rPr lang="en-US" dirty="0"/>
              <a:t>Department of Dermatology</a:t>
            </a:r>
          </a:p>
          <a:p>
            <a:r>
              <a:rPr lang="en-US" dirty="0"/>
              <a:t>University of Michigan Medical School</a:t>
            </a:r>
          </a:p>
          <a:p>
            <a:r>
              <a:rPr lang="en-US"/>
              <a:t>meshaq@med.umich.edu</a:t>
            </a:r>
            <a:endParaRPr lang="en-US" dirty="0"/>
          </a:p>
        </p:txBody>
      </p:sp>
    </p:spTree>
    <p:extLst>
      <p:ext uri="{BB962C8B-B14F-4D97-AF65-F5344CB8AC3E}">
        <p14:creationId xmlns:p14="http://schemas.microsoft.com/office/powerpoint/2010/main" val="8238728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D4323-C337-B549-892C-042B73F226E6}"/>
              </a:ext>
            </a:extLst>
          </p:cNvPr>
          <p:cNvSpPr>
            <a:spLocks noGrp="1"/>
          </p:cNvSpPr>
          <p:nvPr>
            <p:ph type="title"/>
          </p:nvPr>
        </p:nvSpPr>
        <p:spPr/>
        <p:txBody>
          <a:bodyPr/>
          <a:lstStyle/>
          <a:p>
            <a:r>
              <a:rPr lang="en-US" dirty="0"/>
              <a:t>Conditions</a:t>
            </a:r>
          </a:p>
        </p:txBody>
      </p:sp>
      <p:sp>
        <p:nvSpPr>
          <p:cNvPr id="3" name="Content Placeholder 2">
            <a:extLst>
              <a:ext uri="{FF2B5EF4-FFF2-40B4-BE49-F238E27FC236}">
                <a16:creationId xmlns:a16="http://schemas.microsoft.com/office/drawing/2014/main" id="{E0F88C15-1C7B-1745-B8D4-EC9E060BDA68}"/>
              </a:ext>
            </a:extLst>
          </p:cNvPr>
          <p:cNvSpPr>
            <a:spLocks noGrp="1"/>
          </p:cNvSpPr>
          <p:nvPr>
            <p:ph idx="1"/>
          </p:nvPr>
        </p:nvSpPr>
        <p:spPr/>
        <p:txBody>
          <a:bodyPr>
            <a:normAutofit/>
          </a:bodyPr>
          <a:lstStyle/>
          <a:p>
            <a:r>
              <a:rPr lang="en-US" sz="2800" dirty="0"/>
              <a:t>Port-wine stains</a:t>
            </a:r>
          </a:p>
          <a:p>
            <a:r>
              <a:rPr lang="en-US" sz="2800" dirty="0"/>
              <a:t>Infantile hemangiomas</a:t>
            </a:r>
          </a:p>
          <a:p>
            <a:r>
              <a:rPr lang="en-US" sz="2800" dirty="0"/>
              <a:t>Hypervascularity</a:t>
            </a:r>
          </a:p>
          <a:p>
            <a:r>
              <a:rPr lang="en-US" sz="2800" dirty="0"/>
              <a:t>Many others</a:t>
            </a:r>
          </a:p>
        </p:txBody>
      </p:sp>
    </p:spTree>
    <p:extLst>
      <p:ext uri="{BB962C8B-B14F-4D97-AF65-F5344CB8AC3E}">
        <p14:creationId xmlns:p14="http://schemas.microsoft.com/office/powerpoint/2010/main" val="30526916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5EFFA-8FDC-7018-FB36-AD02AD509D6D}"/>
              </a:ext>
            </a:extLst>
          </p:cNvPr>
          <p:cNvSpPr>
            <a:spLocks noGrp="1"/>
          </p:cNvSpPr>
          <p:nvPr>
            <p:ph type="title"/>
          </p:nvPr>
        </p:nvSpPr>
        <p:spPr/>
        <p:txBody>
          <a:bodyPr/>
          <a:lstStyle/>
          <a:p>
            <a:r>
              <a:rPr lang="en-US" dirty="0"/>
              <a:t>Port-Wine Stains</a:t>
            </a:r>
          </a:p>
        </p:txBody>
      </p:sp>
      <p:sp>
        <p:nvSpPr>
          <p:cNvPr id="3" name="Content Placeholder 2">
            <a:extLst>
              <a:ext uri="{FF2B5EF4-FFF2-40B4-BE49-F238E27FC236}">
                <a16:creationId xmlns:a16="http://schemas.microsoft.com/office/drawing/2014/main" id="{8F878B82-3F2A-F0B2-30F6-FB57E424B2F7}"/>
              </a:ext>
            </a:extLst>
          </p:cNvPr>
          <p:cNvSpPr>
            <a:spLocks noGrp="1"/>
          </p:cNvSpPr>
          <p:nvPr>
            <p:ph idx="1"/>
          </p:nvPr>
        </p:nvSpPr>
        <p:spPr>
          <a:xfrm>
            <a:off x="838200" y="1825624"/>
            <a:ext cx="7490552" cy="5170087"/>
          </a:xfrm>
        </p:spPr>
        <p:txBody>
          <a:bodyPr>
            <a:normAutofit fontScale="92500"/>
          </a:bodyPr>
          <a:lstStyle/>
          <a:p>
            <a:r>
              <a:rPr lang="en-US" sz="2800" dirty="0"/>
              <a:t>Port-wine stains are a type of capillary malformation composed of capillaries and postcapillary venules</a:t>
            </a:r>
          </a:p>
          <a:p>
            <a:r>
              <a:rPr lang="en-US" sz="2800" dirty="0"/>
              <a:t>Approximately 0.3% of newborns</a:t>
            </a:r>
          </a:p>
          <a:p>
            <a:r>
              <a:rPr lang="en-US" sz="2800" dirty="0"/>
              <a:t>Most common on head/neck but can occur elsewhere</a:t>
            </a:r>
          </a:p>
          <a:p>
            <a:r>
              <a:rPr lang="en-US" sz="2800" dirty="0"/>
              <a:t>Persist without treatment, can thicken over time – by fifth decade, 65% of lesions are hypertrophied</a:t>
            </a:r>
          </a:p>
          <a:p>
            <a:r>
              <a:rPr lang="en-US" sz="2800" dirty="0"/>
              <a:t>Complications: </a:t>
            </a:r>
          </a:p>
          <a:p>
            <a:pPr lvl="1"/>
            <a:r>
              <a:rPr lang="en-US" sz="2600" dirty="0"/>
              <a:t>Soft tissue overgrowth </a:t>
            </a:r>
            <a:r>
              <a:rPr lang="en-US" sz="2600" dirty="0">
                <a:sym typeface="Wingdings" panose="05000000000000000000" pitchFamily="2" charset="2"/>
              </a:rPr>
              <a:t> functional impairment, vascular blebs  bleeding</a:t>
            </a:r>
          </a:p>
          <a:p>
            <a:r>
              <a:rPr lang="en-US" sz="2800" dirty="0">
                <a:sym typeface="Wingdings" panose="05000000000000000000" pitchFamily="2" charset="2"/>
              </a:rPr>
              <a:t>Various syndromic associations</a:t>
            </a:r>
            <a:endParaRPr lang="en-US" sz="2800" dirty="0"/>
          </a:p>
        </p:txBody>
      </p:sp>
    </p:spTree>
    <p:extLst>
      <p:ext uri="{BB962C8B-B14F-4D97-AF65-F5344CB8AC3E}">
        <p14:creationId xmlns:p14="http://schemas.microsoft.com/office/powerpoint/2010/main" val="42925960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9F625-B321-74A7-7228-0BE4BE6D8B12}"/>
              </a:ext>
            </a:extLst>
          </p:cNvPr>
          <p:cNvSpPr>
            <a:spLocks noGrp="1"/>
          </p:cNvSpPr>
          <p:nvPr>
            <p:ph type="title"/>
          </p:nvPr>
        </p:nvSpPr>
        <p:spPr/>
        <p:txBody>
          <a:bodyPr/>
          <a:lstStyle/>
          <a:p>
            <a:r>
              <a:rPr lang="en-US" dirty="0"/>
              <a:t>Port-Wine Stains: Treatment</a:t>
            </a:r>
          </a:p>
        </p:txBody>
      </p:sp>
      <p:sp>
        <p:nvSpPr>
          <p:cNvPr id="3" name="Content Placeholder 2">
            <a:extLst>
              <a:ext uri="{FF2B5EF4-FFF2-40B4-BE49-F238E27FC236}">
                <a16:creationId xmlns:a16="http://schemas.microsoft.com/office/drawing/2014/main" id="{3178C37F-E2A0-9EA9-C78D-1DB51533735B}"/>
              </a:ext>
            </a:extLst>
          </p:cNvPr>
          <p:cNvSpPr>
            <a:spLocks noGrp="1"/>
          </p:cNvSpPr>
          <p:nvPr>
            <p:ph idx="1"/>
          </p:nvPr>
        </p:nvSpPr>
        <p:spPr>
          <a:xfrm>
            <a:off x="838200" y="1825624"/>
            <a:ext cx="8151564" cy="5032375"/>
          </a:xfrm>
        </p:spPr>
        <p:txBody>
          <a:bodyPr>
            <a:normAutofit/>
          </a:bodyPr>
          <a:lstStyle/>
          <a:p>
            <a:r>
              <a:rPr lang="en-US" dirty="0"/>
              <a:t>Goals of treatments include reducing erythema, preventing blebs that may bleed, and mitigating psychological distress</a:t>
            </a:r>
          </a:p>
          <a:p>
            <a:r>
              <a:rPr lang="en-US" dirty="0"/>
              <a:t>Most commonly used modality is pulsed dye laser (PDL) (585 or 595 nm)</a:t>
            </a:r>
          </a:p>
          <a:p>
            <a:pPr lvl="1"/>
            <a:r>
              <a:rPr lang="en-US" sz="2000" dirty="0"/>
              <a:t>Predictors of good response:</a:t>
            </a:r>
          </a:p>
          <a:p>
            <a:pPr lvl="2"/>
            <a:r>
              <a:rPr lang="en-US" sz="1800" dirty="0"/>
              <a:t>Small size (&lt; 20 cm</a:t>
            </a:r>
            <a:r>
              <a:rPr lang="en-US" sz="1800" baseline="30000" dirty="0"/>
              <a:t>2</a:t>
            </a:r>
            <a:r>
              <a:rPr lang="en-US" sz="1800" dirty="0"/>
              <a:t>)</a:t>
            </a:r>
          </a:p>
          <a:p>
            <a:pPr lvl="2"/>
            <a:r>
              <a:rPr lang="en-US" sz="1800" dirty="0"/>
              <a:t>Located over bony areas (e.g., forehead)</a:t>
            </a:r>
          </a:p>
          <a:p>
            <a:pPr lvl="2"/>
            <a:r>
              <a:rPr lang="en-US" sz="1800" dirty="0"/>
              <a:t>Head/neck lesions tend to respond better than lesions on extremities</a:t>
            </a:r>
          </a:p>
          <a:p>
            <a:pPr lvl="2"/>
            <a:r>
              <a:rPr lang="en-US" sz="1800" dirty="0"/>
              <a:t>Early treatment</a:t>
            </a:r>
          </a:p>
          <a:p>
            <a:pPr lvl="3"/>
            <a:r>
              <a:rPr lang="en-US" sz="1800" dirty="0"/>
              <a:t>Postulated that this is due to presence of smaller/thinner lesions and presence of hemoglobin F</a:t>
            </a:r>
          </a:p>
          <a:p>
            <a:pPr lvl="2"/>
            <a:endParaRPr lang="en-US" dirty="0"/>
          </a:p>
          <a:p>
            <a:pPr lvl="2"/>
            <a:endParaRPr lang="en-US" dirty="0"/>
          </a:p>
        </p:txBody>
      </p:sp>
    </p:spTree>
    <p:extLst>
      <p:ext uri="{BB962C8B-B14F-4D97-AF65-F5344CB8AC3E}">
        <p14:creationId xmlns:p14="http://schemas.microsoft.com/office/powerpoint/2010/main" val="22633463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02B56-5627-67A1-5DAA-2A217C811345}"/>
              </a:ext>
            </a:extLst>
          </p:cNvPr>
          <p:cNvSpPr>
            <a:spLocks noGrp="1"/>
          </p:cNvSpPr>
          <p:nvPr>
            <p:ph type="title"/>
          </p:nvPr>
        </p:nvSpPr>
        <p:spPr/>
        <p:txBody>
          <a:bodyPr/>
          <a:lstStyle/>
          <a:p>
            <a:r>
              <a:rPr lang="en-US" dirty="0"/>
              <a:t>Port-Wine Stains: Treatment with PDL</a:t>
            </a:r>
          </a:p>
        </p:txBody>
      </p:sp>
      <p:sp>
        <p:nvSpPr>
          <p:cNvPr id="3" name="Content Placeholder 2">
            <a:extLst>
              <a:ext uri="{FF2B5EF4-FFF2-40B4-BE49-F238E27FC236}">
                <a16:creationId xmlns:a16="http://schemas.microsoft.com/office/drawing/2014/main" id="{2A43FB85-46AC-ECAA-7C66-E1D5490F1740}"/>
              </a:ext>
            </a:extLst>
          </p:cNvPr>
          <p:cNvSpPr>
            <a:spLocks noGrp="1"/>
          </p:cNvSpPr>
          <p:nvPr>
            <p:ph idx="1"/>
          </p:nvPr>
        </p:nvSpPr>
        <p:spPr/>
        <p:txBody>
          <a:bodyPr>
            <a:normAutofit/>
          </a:bodyPr>
          <a:lstStyle/>
          <a:p>
            <a:r>
              <a:rPr lang="en-US" sz="2800" dirty="0"/>
              <a:t>Clinical endpoint: Immediate purpura</a:t>
            </a:r>
          </a:p>
          <a:p>
            <a:r>
              <a:rPr lang="en-US" sz="2800" dirty="0"/>
              <a:t>Treatments performed every ~3 – 8 weeks until satisfactory results</a:t>
            </a:r>
          </a:p>
          <a:p>
            <a:r>
              <a:rPr lang="en-US" sz="2800" dirty="0"/>
              <a:t>Generally, lesions are noted to fade 80% after about 8 – 10 treatments</a:t>
            </a:r>
          </a:p>
          <a:p>
            <a:pPr lvl="1"/>
            <a:endParaRPr lang="en-US" sz="2800" dirty="0"/>
          </a:p>
        </p:txBody>
      </p:sp>
    </p:spTree>
    <p:extLst>
      <p:ext uri="{BB962C8B-B14F-4D97-AF65-F5344CB8AC3E}">
        <p14:creationId xmlns:p14="http://schemas.microsoft.com/office/powerpoint/2010/main" val="7660758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F423D-5A47-E28A-5F8C-8F591C841D74}"/>
              </a:ext>
            </a:extLst>
          </p:cNvPr>
          <p:cNvSpPr>
            <a:spLocks noGrp="1"/>
          </p:cNvSpPr>
          <p:nvPr>
            <p:ph type="title"/>
          </p:nvPr>
        </p:nvSpPr>
        <p:spPr/>
        <p:txBody>
          <a:bodyPr/>
          <a:lstStyle/>
          <a:p>
            <a:r>
              <a:rPr lang="en-US" dirty="0"/>
              <a:t>Port-Wine Stains: Treatment with PDL</a:t>
            </a:r>
          </a:p>
        </p:txBody>
      </p:sp>
      <p:sp>
        <p:nvSpPr>
          <p:cNvPr id="3" name="Content Placeholder 2">
            <a:extLst>
              <a:ext uri="{FF2B5EF4-FFF2-40B4-BE49-F238E27FC236}">
                <a16:creationId xmlns:a16="http://schemas.microsoft.com/office/drawing/2014/main" id="{054E8918-3E94-627E-9D3D-0210F6E820CF}"/>
              </a:ext>
            </a:extLst>
          </p:cNvPr>
          <p:cNvSpPr>
            <a:spLocks noGrp="1"/>
          </p:cNvSpPr>
          <p:nvPr>
            <p:ph idx="1"/>
          </p:nvPr>
        </p:nvSpPr>
        <p:spPr>
          <a:xfrm>
            <a:off x="838199" y="1825624"/>
            <a:ext cx="7556653" cy="5032375"/>
          </a:xfrm>
        </p:spPr>
        <p:txBody>
          <a:bodyPr>
            <a:normAutofit/>
          </a:bodyPr>
          <a:lstStyle/>
          <a:p>
            <a:r>
              <a:rPr lang="en-US" sz="2800" dirty="0"/>
              <a:t>Settings</a:t>
            </a:r>
          </a:p>
          <a:p>
            <a:pPr lvl="1"/>
            <a:r>
              <a:rPr lang="en-US" dirty="0"/>
              <a:t>Pulse duration: Typically begin at 1.5 </a:t>
            </a:r>
            <a:r>
              <a:rPr lang="en-US" dirty="0" err="1"/>
              <a:t>ms</a:t>
            </a:r>
            <a:r>
              <a:rPr lang="en-US" dirty="0"/>
              <a:t>; range 0.45-6 </a:t>
            </a:r>
            <a:r>
              <a:rPr lang="en-US" dirty="0" err="1"/>
              <a:t>ms</a:t>
            </a:r>
            <a:r>
              <a:rPr lang="en-US" dirty="0"/>
              <a:t> </a:t>
            </a:r>
          </a:p>
          <a:p>
            <a:pPr lvl="1"/>
            <a:r>
              <a:rPr lang="en-US" dirty="0"/>
              <a:t>Spot size: Typically 7 – 10 mm</a:t>
            </a:r>
          </a:p>
          <a:p>
            <a:pPr lvl="1"/>
            <a:r>
              <a:rPr lang="en-US" dirty="0"/>
              <a:t>Epidermal cooling, such as cryogen spray</a:t>
            </a:r>
          </a:p>
          <a:p>
            <a:pPr lvl="1"/>
            <a:r>
              <a:rPr lang="en-US" dirty="0"/>
              <a:t>Consider longer pulse duration, lower fluence in darker skin types and to reduce pigmentary alterations</a:t>
            </a:r>
          </a:p>
          <a:p>
            <a:pPr lvl="1"/>
            <a:r>
              <a:rPr lang="en-US" dirty="0"/>
              <a:t>Start at lower fluences and increase as tolerated</a:t>
            </a:r>
          </a:p>
          <a:p>
            <a:pPr lvl="1"/>
            <a:r>
              <a:rPr lang="en-US" dirty="0"/>
              <a:t>Lower fluences may be required in certain locations, such as neck, chest, and periorbital skin, to reduce risk of scarring</a:t>
            </a:r>
          </a:p>
          <a:p>
            <a:pPr lvl="1"/>
            <a:r>
              <a:rPr lang="en-US" dirty="0"/>
              <a:t>Parameters may vary by device</a:t>
            </a:r>
          </a:p>
        </p:txBody>
      </p:sp>
    </p:spTree>
    <p:extLst>
      <p:ext uri="{BB962C8B-B14F-4D97-AF65-F5344CB8AC3E}">
        <p14:creationId xmlns:p14="http://schemas.microsoft.com/office/powerpoint/2010/main" val="28407802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05D6B-8AC9-E271-4188-162B9FA18DE6}"/>
              </a:ext>
            </a:extLst>
          </p:cNvPr>
          <p:cNvSpPr>
            <a:spLocks noGrp="1"/>
          </p:cNvSpPr>
          <p:nvPr>
            <p:ph type="title"/>
          </p:nvPr>
        </p:nvSpPr>
        <p:spPr/>
        <p:txBody>
          <a:bodyPr/>
          <a:lstStyle/>
          <a:p>
            <a:r>
              <a:rPr lang="en-US" dirty="0"/>
              <a:t>Port-Wine Stains: Treatment with PDL</a:t>
            </a:r>
          </a:p>
        </p:txBody>
      </p:sp>
      <p:sp>
        <p:nvSpPr>
          <p:cNvPr id="4" name="CustomShape 1">
            <a:extLst>
              <a:ext uri="{FF2B5EF4-FFF2-40B4-BE49-F238E27FC236}">
                <a16:creationId xmlns:a16="http://schemas.microsoft.com/office/drawing/2014/main" id="{59A1D87D-0A71-A90F-0C6A-4D15172B4EA3}"/>
              </a:ext>
            </a:extLst>
          </p:cNvPr>
          <p:cNvSpPr/>
          <p:nvPr/>
        </p:nvSpPr>
        <p:spPr>
          <a:xfrm>
            <a:off x="5757240" y="79200"/>
            <a:ext cx="677520" cy="30708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r>
              <a:rPr lang="en-US" sz="1400" spc="-1">
                <a:solidFill>
                  <a:srgbClr val="FFFFFF"/>
                </a:solidFill>
                <a:latin typeface="Arial"/>
              </a:rPr>
              <a:t>Fig. 1 </a:t>
            </a:r>
          </a:p>
        </p:txBody>
      </p:sp>
      <p:pic>
        <p:nvPicPr>
          <p:cNvPr id="5" name="Main graphic">
            <a:extLst>
              <a:ext uri="{FF2B5EF4-FFF2-40B4-BE49-F238E27FC236}">
                <a16:creationId xmlns:a16="http://schemas.microsoft.com/office/drawing/2014/main" id="{A8CF10A0-7BB8-4724-5A56-45E94B2DA076}"/>
              </a:ext>
            </a:extLst>
          </p:cNvPr>
          <p:cNvPicPr/>
          <p:nvPr/>
        </p:nvPicPr>
        <p:blipFill>
          <a:blip r:embed="rId2"/>
          <a:stretch/>
        </p:blipFill>
        <p:spPr>
          <a:xfrm>
            <a:off x="2777429" y="2208240"/>
            <a:ext cx="6350040" cy="2441520"/>
          </a:xfrm>
          <a:prstGeom prst="rect">
            <a:avLst/>
          </a:prstGeom>
          <a:ln>
            <a:noFill/>
          </a:ln>
        </p:spPr>
      </p:pic>
      <p:sp>
        <p:nvSpPr>
          <p:cNvPr id="6" name="TextShape 2">
            <a:extLst>
              <a:ext uri="{FF2B5EF4-FFF2-40B4-BE49-F238E27FC236}">
                <a16:creationId xmlns:a16="http://schemas.microsoft.com/office/drawing/2014/main" id="{567E78E0-FAEE-E2F2-4895-36B406DCEE86}"/>
              </a:ext>
            </a:extLst>
          </p:cNvPr>
          <p:cNvSpPr txBox="1"/>
          <p:nvPr/>
        </p:nvSpPr>
        <p:spPr>
          <a:xfrm>
            <a:off x="2476560" y="6477120"/>
            <a:ext cx="8254800" cy="231120"/>
          </a:xfrm>
          <a:prstGeom prst="rect">
            <a:avLst/>
          </a:prstGeom>
          <a:noFill/>
          <a:ln>
            <a:noFill/>
          </a:ln>
        </p:spPr>
        <p:txBody>
          <a:bodyPr lIns="90000" tIns="45000" rIns="90000" bIns="45000"/>
          <a:lstStyle/>
          <a:p>
            <a:r>
              <a:rPr lang="en-US" sz="900" i="1" spc="-1">
                <a:solidFill>
                  <a:srgbClr val="FFFFFF"/>
                </a:solidFill>
                <a:latin typeface="Arial"/>
              </a:rPr>
              <a:t>Journal of the American Academy of Dermatology</a:t>
            </a:r>
            <a:r>
              <a:rPr lang="en-US" sz="900" spc="-1">
                <a:solidFill>
                  <a:srgbClr val="FFFFFF"/>
                </a:solidFill>
                <a:latin typeface="Arial"/>
              </a:rPr>
              <a:t> 2003 491-34DOI: (10.1067/mjd.2003.582) </a:t>
            </a:r>
          </a:p>
        </p:txBody>
      </p:sp>
      <p:sp>
        <p:nvSpPr>
          <p:cNvPr id="7" name="TextShape 3">
            <a:extLst>
              <a:ext uri="{FF2B5EF4-FFF2-40B4-BE49-F238E27FC236}">
                <a16:creationId xmlns:a16="http://schemas.microsoft.com/office/drawing/2014/main" id="{81CA51CB-1E38-0AAC-49A5-D9FA3E93550E}"/>
              </a:ext>
            </a:extLst>
          </p:cNvPr>
          <p:cNvSpPr txBox="1"/>
          <p:nvPr/>
        </p:nvSpPr>
        <p:spPr>
          <a:xfrm>
            <a:off x="2476560" y="6624000"/>
            <a:ext cx="5556240" cy="231120"/>
          </a:xfrm>
          <a:prstGeom prst="rect">
            <a:avLst/>
          </a:prstGeom>
          <a:noFill/>
          <a:ln>
            <a:noFill/>
          </a:ln>
        </p:spPr>
        <p:txBody>
          <a:bodyPr lIns="90000" tIns="46800" rIns="90000" bIns="46800" anchor="ctr"/>
          <a:lstStyle/>
          <a:p>
            <a:r>
              <a:rPr lang="en-US" sz="900" spc="-1" dirty="0">
                <a:solidFill>
                  <a:srgbClr val="121429"/>
                </a:solidFill>
                <a:latin typeface="Arial"/>
              </a:rPr>
              <a:t>Copyright © 2003 American Academy of Dermatology, Inc</a:t>
            </a:r>
            <a:r>
              <a:rPr lang="en-US" sz="900" spc="-1" dirty="0">
                <a:solidFill>
                  <a:srgbClr val="121429"/>
                </a:solidFill>
                <a:latin typeface="Arial"/>
                <a:hlinkClick r:id="rId3">
                  <a:extLst>
                    <a:ext uri="{A12FA001-AC4F-418D-AE19-62706E023703}">
                      <ahyp:hlinkClr xmlns:ahyp="http://schemas.microsoft.com/office/drawing/2018/hyperlinkcolor" val="tx"/>
                    </a:ext>
                  </a:extLst>
                </a:hlinkClick>
              </a:rPr>
              <a:t> Terms and Conditions</a:t>
            </a:r>
            <a:endParaRPr lang="en-US" sz="900" spc="-1" dirty="0">
              <a:solidFill>
                <a:srgbClr val="121429"/>
              </a:solidFill>
              <a:latin typeface="Arial"/>
            </a:endParaRPr>
          </a:p>
        </p:txBody>
      </p:sp>
      <p:pic>
        <p:nvPicPr>
          <p:cNvPr id="8" name="Logo">
            <a:extLst>
              <a:ext uri="{FF2B5EF4-FFF2-40B4-BE49-F238E27FC236}">
                <a16:creationId xmlns:a16="http://schemas.microsoft.com/office/drawing/2014/main" id="{141C0593-78A0-2B0C-EAA0-2EED252B1E5D}"/>
              </a:ext>
            </a:extLst>
          </p:cNvPr>
          <p:cNvPicPr/>
          <p:nvPr/>
        </p:nvPicPr>
        <p:blipFill>
          <a:blip r:embed="rId4"/>
          <a:stretch/>
        </p:blipFill>
        <p:spPr>
          <a:xfrm>
            <a:off x="1603560" y="6064200"/>
            <a:ext cx="707760" cy="793800"/>
          </a:xfrm>
          <a:prstGeom prst="rect">
            <a:avLst/>
          </a:prstGeom>
          <a:ln>
            <a:noFill/>
          </a:ln>
        </p:spPr>
      </p:pic>
      <p:sp>
        <p:nvSpPr>
          <p:cNvPr id="9" name="TextShape 1">
            <a:extLst>
              <a:ext uri="{FF2B5EF4-FFF2-40B4-BE49-F238E27FC236}">
                <a16:creationId xmlns:a16="http://schemas.microsoft.com/office/drawing/2014/main" id="{437BA158-3EA2-C41E-9C7B-643876C41DA6}"/>
              </a:ext>
            </a:extLst>
          </p:cNvPr>
          <p:cNvSpPr txBox="1"/>
          <p:nvPr/>
        </p:nvSpPr>
        <p:spPr>
          <a:xfrm>
            <a:off x="713234" y="1835129"/>
            <a:ext cx="1763326" cy="624339"/>
          </a:xfrm>
          <a:prstGeom prst="rect">
            <a:avLst/>
          </a:prstGeom>
          <a:noFill/>
          <a:ln>
            <a:noFill/>
          </a:ln>
        </p:spPr>
        <p:txBody>
          <a:bodyPr lIns="90000" tIns="45000" rIns="90000" bIns="45000"/>
          <a:lstStyle/>
          <a:p>
            <a:pPr algn="ctr">
              <a:spcAft>
                <a:spcPts val="3186"/>
              </a:spcAft>
            </a:pPr>
            <a:r>
              <a:rPr lang="en-US" sz="1700" i="1" spc="-1" dirty="0">
                <a:solidFill>
                  <a:srgbClr val="121429"/>
                </a:solidFill>
                <a:latin typeface="Arial"/>
              </a:rPr>
              <a:t>Lasers in dermatology: Four decades of progress</a:t>
            </a:r>
            <a:r>
              <a:rPr lang="en-US" sz="1700" spc="-1" dirty="0">
                <a:solidFill>
                  <a:srgbClr val="121429"/>
                </a:solidFill>
                <a:latin typeface="Arial"/>
              </a:rPr>
              <a:t> </a:t>
            </a:r>
          </a:p>
          <a:p>
            <a:pPr algn="ctr">
              <a:spcAft>
                <a:spcPts val="2750"/>
              </a:spcAft>
            </a:pPr>
            <a:r>
              <a:rPr lang="en-US" sz="1100" i="1" spc="-1" dirty="0">
                <a:solidFill>
                  <a:srgbClr val="121429"/>
                </a:solidFill>
                <a:latin typeface="Arial"/>
              </a:rPr>
              <a:t>Elizabeth L. </a:t>
            </a:r>
            <a:r>
              <a:rPr lang="en-US" sz="1100" i="1" spc="-1" dirty="0" err="1">
                <a:solidFill>
                  <a:srgbClr val="121429"/>
                </a:solidFill>
                <a:latin typeface="Arial"/>
              </a:rPr>
              <a:t>Tanzi</a:t>
            </a:r>
            <a:r>
              <a:rPr lang="en-US" sz="1100" i="1" spc="-1" dirty="0">
                <a:solidFill>
                  <a:srgbClr val="121429"/>
                </a:solidFill>
                <a:latin typeface="Arial"/>
              </a:rPr>
              <a:t>, </a:t>
            </a:r>
            <a:r>
              <a:rPr lang="en-US" sz="1100" i="1" spc="-1" dirty="0" err="1">
                <a:solidFill>
                  <a:srgbClr val="121429"/>
                </a:solidFill>
                <a:latin typeface="Arial"/>
              </a:rPr>
              <a:t>MDa</a:t>
            </a:r>
            <a:r>
              <a:rPr lang="en-US" sz="1100" i="1" spc="-1" dirty="0">
                <a:solidFill>
                  <a:srgbClr val="121429"/>
                </a:solidFill>
                <a:latin typeface="Arial"/>
              </a:rPr>
              <a:t>, Jason R. Lupton, </a:t>
            </a:r>
            <a:r>
              <a:rPr lang="en-US" sz="1100" i="1" spc="-1" dirty="0" err="1">
                <a:solidFill>
                  <a:srgbClr val="121429"/>
                </a:solidFill>
                <a:latin typeface="Arial"/>
              </a:rPr>
              <a:t>MDb</a:t>
            </a:r>
            <a:r>
              <a:rPr lang="en-US" sz="1100" i="1" spc="-1" dirty="0">
                <a:solidFill>
                  <a:srgbClr val="121429"/>
                </a:solidFill>
                <a:latin typeface="Arial"/>
              </a:rPr>
              <a:t>, Tina S. </a:t>
            </a:r>
            <a:r>
              <a:rPr lang="en-US" sz="1100" i="1" spc="-1" dirty="0" err="1">
                <a:solidFill>
                  <a:srgbClr val="121429"/>
                </a:solidFill>
                <a:latin typeface="Arial"/>
              </a:rPr>
              <a:t>Alster</a:t>
            </a:r>
            <a:r>
              <a:rPr lang="en-US" sz="1100" i="1" spc="-1" dirty="0">
                <a:solidFill>
                  <a:srgbClr val="121429"/>
                </a:solidFill>
                <a:latin typeface="Arial"/>
              </a:rPr>
              <a:t>, </a:t>
            </a:r>
            <a:r>
              <a:rPr lang="en-US" sz="1100" i="1" spc="-1" dirty="0" err="1">
                <a:solidFill>
                  <a:srgbClr val="121429"/>
                </a:solidFill>
                <a:latin typeface="Arial"/>
              </a:rPr>
              <a:t>MDa</a:t>
            </a:r>
            <a:r>
              <a:rPr lang="en-US" sz="1100" spc="-1" dirty="0">
                <a:solidFill>
                  <a:srgbClr val="121429"/>
                </a:solidFill>
                <a:latin typeface="Arial"/>
              </a:rPr>
              <a:t> </a:t>
            </a:r>
          </a:p>
          <a:p>
            <a:pPr algn="ctr"/>
            <a:r>
              <a:rPr lang="en-US" sz="1200" i="1" spc="-1" dirty="0">
                <a:solidFill>
                  <a:srgbClr val="121429"/>
                </a:solidFill>
                <a:latin typeface="Arial"/>
              </a:rPr>
              <a:t>Journal of the American Academy of Dermatology</a:t>
            </a:r>
            <a:r>
              <a:rPr lang="en-US" sz="1200" spc="-1" dirty="0">
                <a:solidFill>
                  <a:srgbClr val="121429"/>
                </a:solidFill>
                <a:latin typeface="Arial"/>
              </a:rPr>
              <a:t> </a:t>
            </a:r>
          </a:p>
          <a:p>
            <a:pPr algn="ctr"/>
            <a:r>
              <a:rPr lang="en-US" sz="1200" spc="-1" dirty="0">
                <a:solidFill>
                  <a:srgbClr val="121429"/>
                </a:solidFill>
                <a:latin typeface="Arial"/>
              </a:rPr>
              <a:t>Volume 49 Issue 1 Pages 1-34 (July 2003) </a:t>
            </a:r>
          </a:p>
          <a:p>
            <a:pPr algn="ctr"/>
            <a:r>
              <a:rPr lang="en-US" sz="1000" spc="-1" dirty="0">
                <a:solidFill>
                  <a:srgbClr val="121429"/>
                </a:solidFill>
                <a:latin typeface="Arial"/>
              </a:rPr>
              <a:t>DOI: 10.1067/mjd.2003.582</a:t>
            </a:r>
          </a:p>
        </p:txBody>
      </p:sp>
    </p:spTree>
    <p:extLst>
      <p:ext uri="{BB962C8B-B14F-4D97-AF65-F5344CB8AC3E}">
        <p14:creationId xmlns:p14="http://schemas.microsoft.com/office/powerpoint/2010/main" val="27806510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7885B-06A7-56AF-5631-27BCDA9E6718}"/>
              </a:ext>
            </a:extLst>
          </p:cNvPr>
          <p:cNvSpPr>
            <a:spLocks noGrp="1"/>
          </p:cNvSpPr>
          <p:nvPr>
            <p:ph type="title"/>
          </p:nvPr>
        </p:nvSpPr>
        <p:spPr/>
        <p:txBody>
          <a:bodyPr/>
          <a:lstStyle/>
          <a:p>
            <a:r>
              <a:rPr lang="en-US" dirty="0"/>
              <a:t>Port-Wine Stains: PDL-Resistant Lesions</a:t>
            </a:r>
          </a:p>
        </p:txBody>
      </p:sp>
      <p:sp>
        <p:nvSpPr>
          <p:cNvPr id="3" name="Content Placeholder 2">
            <a:extLst>
              <a:ext uri="{FF2B5EF4-FFF2-40B4-BE49-F238E27FC236}">
                <a16:creationId xmlns:a16="http://schemas.microsoft.com/office/drawing/2014/main" id="{523B1BF3-3265-0738-1927-84BEFDB07A1D}"/>
              </a:ext>
            </a:extLst>
          </p:cNvPr>
          <p:cNvSpPr>
            <a:spLocks noGrp="1"/>
          </p:cNvSpPr>
          <p:nvPr>
            <p:ph idx="1"/>
          </p:nvPr>
        </p:nvSpPr>
        <p:spPr>
          <a:xfrm>
            <a:off x="838199" y="1825625"/>
            <a:ext cx="9209184" cy="4351338"/>
          </a:xfrm>
        </p:spPr>
        <p:txBody>
          <a:bodyPr>
            <a:normAutofit/>
          </a:bodyPr>
          <a:lstStyle/>
          <a:p>
            <a:r>
              <a:rPr lang="en-US" sz="2800" dirty="0"/>
              <a:t>More hypertrophic, violaceous, or resistant lesions may need application of laser devices with longer wavelengths, alone or in combination with PDL</a:t>
            </a:r>
          </a:p>
          <a:p>
            <a:pPr lvl="1"/>
            <a:r>
              <a:rPr lang="en-US" dirty="0"/>
              <a:t>Alexandrite laser (755 nm) </a:t>
            </a:r>
          </a:p>
          <a:p>
            <a:pPr lvl="1"/>
            <a:r>
              <a:rPr lang="en-US" dirty="0" err="1"/>
              <a:t>Nd:YAG</a:t>
            </a:r>
            <a:r>
              <a:rPr lang="en-US" dirty="0"/>
              <a:t> laser (1064 nm) </a:t>
            </a:r>
          </a:p>
        </p:txBody>
      </p:sp>
    </p:spTree>
    <p:extLst>
      <p:ext uri="{BB962C8B-B14F-4D97-AF65-F5344CB8AC3E}">
        <p14:creationId xmlns:p14="http://schemas.microsoft.com/office/powerpoint/2010/main" val="30797197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FC3F0-D06D-8898-7A2C-D4F762F6C4B8}"/>
              </a:ext>
            </a:extLst>
          </p:cNvPr>
          <p:cNvSpPr>
            <a:spLocks noGrp="1"/>
          </p:cNvSpPr>
          <p:nvPr>
            <p:ph type="title"/>
          </p:nvPr>
        </p:nvSpPr>
        <p:spPr/>
        <p:txBody>
          <a:bodyPr/>
          <a:lstStyle/>
          <a:p>
            <a:r>
              <a:rPr lang="en-US" dirty="0"/>
              <a:t>Infantile Hemangiomas</a:t>
            </a:r>
          </a:p>
        </p:txBody>
      </p:sp>
      <p:sp>
        <p:nvSpPr>
          <p:cNvPr id="3" name="Content Placeholder 2">
            <a:extLst>
              <a:ext uri="{FF2B5EF4-FFF2-40B4-BE49-F238E27FC236}">
                <a16:creationId xmlns:a16="http://schemas.microsoft.com/office/drawing/2014/main" id="{FB60E651-9C05-4E67-0A38-1BE97FDD9A62}"/>
              </a:ext>
            </a:extLst>
          </p:cNvPr>
          <p:cNvSpPr>
            <a:spLocks noGrp="1"/>
          </p:cNvSpPr>
          <p:nvPr>
            <p:ph idx="1"/>
          </p:nvPr>
        </p:nvSpPr>
        <p:spPr/>
        <p:txBody>
          <a:bodyPr/>
          <a:lstStyle/>
          <a:p>
            <a:r>
              <a:rPr lang="en-US" sz="2800" dirty="0"/>
              <a:t>In addition to beta blockers (topical and systemic), PDL can be used to treat these lesions in certain circumstances:</a:t>
            </a:r>
          </a:p>
          <a:p>
            <a:pPr lvl="1"/>
            <a:r>
              <a:rPr lang="en-US" dirty="0"/>
              <a:t>Superficial infantile hemangiomas</a:t>
            </a:r>
          </a:p>
          <a:p>
            <a:pPr lvl="1"/>
            <a:r>
              <a:rPr lang="en-US" dirty="0"/>
              <a:t>Lightening the color of mixed superficial and deep lesions</a:t>
            </a:r>
          </a:p>
          <a:p>
            <a:pPr lvl="1"/>
            <a:r>
              <a:rPr lang="en-US" dirty="0"/>
              <a:t>To slow the proliferative phase </a:t>
            </a:r>
            <a:r>
              <a:rPr lang="en-US" dirty="0">
                <a:sym typeface="Wingdings" panose="05000000000000000000" pitchFamily="2" charset="2"/>
              </a:rPr>
              <a:t> </a:t>
            </a:r>
            <a:r>
              <a:rPr lang="en-US" dirty="0"/>
              <a:t>prevent ulceration</a:t>
            </a:r>
          </a:p>
          <a:p>
            <a:pPr lvl="1"/>
            <a:r>
              <a:rPr lang="en-US" dirty="0"/>
              <a:t>To speed re-epithelialization of ulcerated lesions</a:t>
            </a:r>
          </a:p>
        </p:txBody>
      </p:sp>
    </p:spTree>
    <p:extLst>
      <p:ext uri="{BB962C8B-B14F-4D97-AF65-F5344CB8AC3E}">
        <p14:creationId xmlns:p14="http://schemas.microsoft.com/office/powerpoint/2010/main" val="34849770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A1652-7B69-2E73-0EA1-1CA4718BB344}"/>
              </a:ext>
            </a:extLst>
          </p:cNvPr>
          <p:cNvSpPr>
            <a:spLocks noGrp="1"/>
          </p:cNvSpPr>
          <p:nvPr>
            <p:ph type="title"/>
          </p:nvPr>
        </p:nvSpPr>
        <p:spPr/>
        <p:txBody>
          <a:bodyPr/>
          <a:lstStyle/>
          <a:p>
            <a:r>
              <a:rPr lang="en-US" dirty="0"/>
              <a:t>Infantile Hemangiomas: Treatment with PDL</a:t>
            </a:r>
          </a:p>
        </p:txBody>
      </p:sp>
      <p:sp>
        <p:nvSpPr>
          <p:cNvPr id="3" name="Content Placeholder 2">
            <a:extLst>
              <a:ext uri="{FF2B5EF4-FFF2-40B4-BE49-F238E27FC236}">
                <a16:creationId xmlns:a16="http://schemas.microsoft.com/office/drawing/2014/main" id="{508B8528-8BBE-8608-7D53-73E9E618209F}"/>
              </a:ext>
            </a:extLst>
          </p:cNvPr>
          <p:cNvSpPr>
            <a:spLocks noGrp="1"/>
          </p:cNvSpPr>
          <p:nvPr>
            <p:ph idx="1"/>
          </p:nvPr>
        </p:nvSpPr>
        <p:spPr>
          <a:xfrm>
            <a:off x="838199" y="1825624"/>
            <a:ext cx="8063429" cy="5032375"/>
          </a:xfrm>
        </p:spPr>
        <p:txBody>
          <a:bodyPr>
            <a:normAutofit/>
          </a:bodyPr>
          <a:lstStyle/>
          <a:p>
            <a:r>
              <a:rPr lang="en-US" dirty="0"/>
              <a:t>Settings:</a:t>
            </a:r>
          </a:p>
          <a:p>
            <a:pPr lvl="1"/>
            <a:r>
              <a:rPr lang="en-US" sz="2000" dirty="0"/>
              <a:t>Pulse duration: 0.45 – 1.5 </a:t>
            </a:r>
            <a:r>
              <a:rPr lang="en-US" sz="2000" dirty="0" err="1"/>
              <a:t>ms</a:t>
            </a:r>
            <a:endParaRPr lang="en-US" sz="2000" dirty="0"/>
          </a:p>
          <a:p>
            <a:pPr lvl="1"/>
            <a:r>
              <a:rPr lang="en-US" sz="2000" dirty="0"/>
              <a:t>Spot size: 7 – 10 mm</a:t>
            </a:r>
          </a:p>
          <a:p>
            <a:pPr lvl="1"/>
            <a:r>
              <a:rPr lang="en-US" sz="2000" dirty="0"/>
              <a:t>Fluence: 5 – 7 J/cm</a:t>
            </a:r>
            <a:r>
              <a:rPr lang="en-US" sz="2000" baseline="30000" dirty="0"/>
              <a:t>2</a:t>
            </a:r>
          </a:p>
          <a:p>
            <a:pPr lvl="1"/>
            <a:r>
              <a:rPr lang="en-US" sz="2000" dirty="0"/>
              <a:t>Lower fluences and longer pulse durations advised in darker skin types</a:t>
            </a:r>
          </a:p>
          <a:p>
            <a:pPr lvl="1"/>
            <a:r>
              <a:rPr lang="en-US" sz="2000" dirty="0"/>
              <a:t>Appropriate cooling</a:t>
            </a:r>
          </a:p>
          <a:p>
            <a:pPr lvl="1"/>
            <a:r>
              <a:rPr lang="en-US" sz="2000" dirty="0"/>
              <a:t>Parameters may vary based on the system used</a:t>
            </a:r>
          </a:p>
          <a:p>
            <a:r>
              <a:rPr lang="en-US" dirty="0"/>
              <a:t>Multiple treatments generally required – at closer intervals during the rapidly proliferative phase and longer intervals once reaching plateau or involuting</a:t>
            </a:r>
          </a:p>
          <a:p>
            <a:r>
              <a:rPr lang="en-US" dirty="0"/>
              <a:t>Risks: Ulceration, scarring, dyspigmentation</a:t>
            </a:r>
          </a:p>
        </p:txBody>
      </p:sp>
    </p:spTree>
    <p:extLst>
      <p:ext uri="{BB962C8B-B14F-4D97-AF65-F5344CB8AC3E}">
        <p14:creationId xmlns:p14="http://schemas.microsoft.com/office/powerpoint/2010/main" val="15615946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5F408-48D8-9E19-3536-AD694EB0CF25}"/>
              </a:ext>
            </a:extLst>
          </p:cNvPr>
          <p:cNvSpPr>
            <a:spLocks noGrp="1"/>
          </p:cNvSpPr>
          <p:nvPr>
            <p:ph type="title"/>
          </p:nvPr>
        </p:nvSpPr>
        <p:spPr/>
        <p:txBody>
          <a:bodyPr>
            <a:normAutofit/>
          </a:bodyPr>
          <a:lstStyle/>
          <a:p>
            <a:r>
              <a:rPr lang="en-US" dirty="0"/>
              <a:t>Hypervascularity</a:t>
            </a:r>
            <a:br>
              <a:rPr lang="en-US" dirty="0"/>
            </a:br>
            <a:endParaRPr lang="en-US" dirty="0"/>
          </a:p>
        </p:txBody>
      </p:sp>
      <p:sp>
        <p:nvSpPr>
          <p:cNvPr id="3" name="Content Placeholder 2">
            <a:extLst>
              <a:ext uri="{FF2B5EF4-FFF2-40B4-BE49-F238E27FC236}">
                <a16:creationId xmlns:a16="http://schemas.microsoft.com/office/drawing/2014/main" id="{DDAAF822-5D98-552E-1371-EE514AD839B1}"/>
              </a:ext>
            </a:extLst>
          </p:cNvPr>
          <p:cNvSpPr>
            <a:spLocks noGrp="1"/>
          </p:cNvSpPr>
          <p:nvPr>
            <p:ph idx="1"/>
          </p:nvPr>
        </p:nvSpPr>
        <p:spPr>
          <a:xfrm>
            <a:off x="838200" y="1825625"/>
            <a:ext cx="7644788" cy="4351338"/>
          </a:xfrm>
        </p:spPr>
        <p:txBody>
          <a:bodyPr>
            <a:normAutofit/>
          </a:bodyPr>
          <a:lstStyle/>
          <a:p>
            <a:r>
              <a:rPr lang="en-US" sz="2800" dirty="0"/>
              <a:t>Disorders of hypervascularity, such as rosacea, telangiectasia, poikiloderma, among others, are commonly treated using light-based devices</a:t>
            </a:r>
          </a:p>
          <a:p>
            <a:r>
              <a:rPr lang="en-US" sz="2800" dirty="0"/>
              <a:t>Multiple modalities may be used: PDL, </a:t>
            </a:r>
            <a:r>
              <a:rPr lang="en-US" sz="2800" b="0" i="0" dirty="0">
                <a:solidFill>
                  <a:srgbClr val="121429"/>
                </a:solidFill>
                <a:effectLst/>
              </a:rPr>
              <a:t>potassium titanyl phosphate </a:t>
            </a:r>
            <a:r>
              <a:rPr lang="en-US" sz="2800" b="0" i="0" dirty="0">
                <a:solidFill>
                  <a:srgbClr val="505050"/>
                </a:solidFill>
                <a:effectLst/>
              </a:rPr>
              <a:t>(</a:t>
            </a:r>
            <a:r>
              <a:rPr lang="en-US" sz="2800" dirty="0"/>
              <a:t>KTP) (532 nm), intense pulsed-light (IPL)</a:t>
            </a:r>
          </a:p>
          <a:p>
            <a:r>
              <a:rPr lang="en-US" sz="2800" dirty="0"/>
              <a:t>Treatment must be tailored to skin type, ability to tolerate purpura, and size of vessels being treated</a:t>
            </a:r>
          </a:p>
        </p:txBody>
      </p:sp>
    </p:spTree>
    <p:extLst>
      <p:ext uri="{BB962C8B-B14F-4D97-AF65-F5344CB8AC3E}">
        <p14:creationId xmlns:p14="http://schemas.microsoft.com/office/powerpoint/2010/main" val="2555655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72E8D-1B57-3F43-A011-780087D5AE69}"/>
              </a:ext>
            </a:extLst>
          </p:cNvPr>
          <p:cNvSpPr>
            <a:spLocks noGrp="1"/>
          </p:cNvSpPr>
          <p:nvPr>
            <p:ph type="title"/>
          </p:nvPr>
        </p:nvSpPr>
        <p:spPr/>
        <p:txBody>
          <a:bodyPr/>
          <a:lstStyle/>
          <a:p>
            <a:r>
              <a:rPr lang="en-US" altLang="en-US" dirty="0"/>
              <a:t>Disclaimer</a:t>
            </a:r>
            <a:endParaRPr lang="en-US" dirty="0"/>
          </a:p>
        </p:txBody>
      </p:sp>
      <p:sp>
        <p:nvSpPr>
          <p:cNvPr id="3" name="Content Placeholder 2">
            <a:extLst>
              <a:ext uri="{FF2B5EF4-FFF2-40B4-BE49-F238E27FC236}">
                <a16:creationId xmlns:a16="http://schemas.microsoft.com/office/drawing/2014/main" id="{D3FDC886-A8DC-9D40-B494-54E8867CAD23}"/>
              </a:ext>
            </a:extLst>
          </p:cNvPr>
          <p:cNvSpPr>
            <a:spLocks noGrp="1"/>
          </p:cNvSpPr>
          <p:nvPr>
            <p:ph idx="1"/>
          </p:nvPr>
        </p:nvSpPr>
        <p:spPr/>
        <p:txBody>
          <a:bodyPr>
            <a:normAutofit/>
          </a:bodyPr>
          <a:lstStyle/>
          <a:p>
            <a:pPr marL="0" indent="0">
              <a:buNone/>
            </a:pPr>
            <a:r>
              <a:rPr lang="en-US" sz="2000" dirty="0">
                <a:cs typeface="Calibri" panose="020F0502020204030204" pitchFamily="34" charset="0"/>
              </a:rPr>
              <a:t>Slide decks are for use only by members of the Association of Academic Cosmetic Dermatology (AACD) to teach resident physicians. These slides may not be duplicated or distributed without express permission from the AACD. Photos contained in these slides may not be copied, distributed, or used for any other purposes. These slides are not intended or implied to be a substitute for professional medical advice, diagnosis or treatment from a dermatologist or other health care professional. The AACD makes every effort to provide information that is both accurate and timely but makes no guarantee in this regard. </a:t>
            </a:r>
          </a:p>
          <a:p>
            <a:pPr marL="0" indent="0">
              <a:buNone/>
            </a:pPr>
            <a:endParaRPr lang="en-US" sz="2000" dirty="0">
              <a:cs typeface="Calibri" panose="020F0502020204030204" pitchFamily="34" charset="0"/>
            </a:endParaRPr>
          </a:p>
        </p:txBody>
      </p:sp>
    </p:spTree>
    <p:extLst>
      <p:ext uri="{BB962C8B-B14F-4D97-AF65-F5344CB8AC3E}">
        <p14:creationId xmlns:p14="http://schemas.microsoft.com/office/powerpoint/2010/main" val="41241606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BB04B-6A92-D6DD-D1F3-84778F3E64F0}"/>
              </a:ext>
            </a:extLst>
          </p:cNvPr>
          <p:cNvSpPr>
            <a:spLocks noGrp="1"/>
          </p:cNvSpPr>
          <p:nvPr>
            <p:ph type="title"/>
          </p:nvPr>
        </p:nvSpPr>
        <p:spPr/>
        <p:txBody>
          <a:bodyPr/>
          <a:lstStyle/>
          <a:p>
            <a:r>
              <a:rPr lang="en-US" dirty="0"/>
              <a:t>Hypervascularity</a:t>
            </a:r>
          </a:p>
        </p:txBody>
      </p:sp>
      <p:sp>
        <p:nvSpPr>
          <p:cNvPr id="3" name="Content Placeholder 2">
            <a:extLst>
              <a:ext uri="{FF2B5EF4-FFF2-40B4-BE49-F238E27FC236}">
                <a16:creationId xmlns:a16="http://schemas.microsoft.com/office/drawing/2014/main" id="{E2302F55-2F3A-35AA-B426-1F59CE5D36E9}"/>
              </a:ext>
            </a:extLst>
          </p:cNvPr>
          <p:cNvSpPr>
            <a:spLocks noGrp="1"/>
          </p:cNvSpPr>
          <p:nvPr>
            <p:ph idx="1"/>
          </p:nvPr>
        </p:nvSpPr>
        <p:spPr>
          <a:xfrm>
            <a:off x="838200" y="1825624"/>
            <a:ext cx="8239700" cy="5032375"/>
          </a:xfrm>
        </p:spPr>
        <p:txBody>
          <a:bodyPr>
            <a:normAutofit/>
          </a:bodyPr>
          <a:lstStyle/>
          <a:p>
            <a:r>
              <a:rPr lang="en-US" dirty="0"/>
              <a:t>Rosacea commonly presents with erythema, and telangiectasias with background photodamage</a:t>
            </a:r>
          </a:p>
          <a:p>
            <a:pPr lvl="1"/>
            <a:r>
              <a:rPr lang="en-US" sz="2000" dirty="0"/>
              <a:t>PDL can be used in non-purpuric settings (longer pulse duration, 6 – 10 </a:t>
            </a:r>
            <a:r>
              <a:rPr lang="en-US" sz="2000" dirty="0" err="1"/>
              <a:t>ms</a:t>
            </a:r>
            <a:r>
              <a:rPr lang="en-US" sz="2000" dirty="0"/>
              <a:t>) in sessions every 4 – 6 weeks to gradually reduce erythema</a:t>
            </a:r>
          </a:p>
          <a:p>
            <a:pPr lvl="1"/>
            <a:r>
              <a:rPr lang="en-US" sz="2000" dirty="0"/>
              <a:t>Lower fluences should be used for intense background erythema and in darker skin types; longer pulse durations should also be considered in darker skin types</a:t>
            </a:r>
          </a:p>
          <a:p>
            <a:pPr lvl="1"/>
            <a:r>
              <a:rPr lang="en-US" sz="2000" dirty="0"/>
              <a:t>Residual telangiectasias can be treated using PDL in purpuric settings or KTP</a:t>
            </a:r>
          </a:p>
          <a:p>
            <a:pPr lvl="1"/>
            <a:r>
              <a:rPr lang="en-US" sz="2000" dirty="0" err="1"/>
              <a:t>Nd:YAG</a:t>
            </a:r>
            <a:r>
              <a:rPr lang="en-US" sz="2000" dirty="0"/>
              <a:t> can also be used for larger caliber or more refractory facial vessels, but scarring risk is increased</a:t>
            </a:r>
          </a:p>
          <a:p>
            <a:pPr lvl="1"/>
            <a:r>
              <a:rPr lang="en-US" sz="2000" dirty="0"/>
              <a:t>Parameters may vary by device</a:t>
            </a:r>
          </a:p>
          <a:p>
            <a:endParaRPr lang="en-US" dirty="0"/>
          </a:p>
        </p:txBody>
      </p:sp>
    </p:spTree>
    <p:extLst>
      <p:ext uri="{BB962C8B-B14F-4D97-AF65-F5344CB8AC3E}">
        <p14:creationId xmlns:p14="http://schemas.microsoft.com/office/powerpoint/2010/main" val="32552867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DA6CA-9928-37B8-F82A-288E123309A9}"/>
              </a:ext>
            </a:extLst>
          </p:cNvPr>
          <p:cNvSpPr>
            <a:spLocks noGrp="1"/>
          </p:cNvSpPr>
          <p:nvPr>
            <p:ph type="title"/>
          </p:nvPr>
        </p:nvSpPr>
        <p:spPr/>
        <p:txBody>
          <a:bodyPr/>
          <a:lstStyle/>
          <a:p>
            <a:r>
              <a:rPr lang="en-US" dirty="0"/>
              <a:t>Rosacea: Treatment with PDL</a:t>
            </a:r>
          </a:p>
        </p:txBody>
      </p:sp>
      <p:sp>
        <p:nvSpPr>
          <p:cNvPr id="4" name="CustomShape 1">
            <a:extLst>
              <a:ext uri="{FF2B5EF4-FFF2-40B4-BE49-F238E27FC236}">
                <a16:creationId xmlns:a16="http://schemas.microsoft.com/office/drawing/2014/main" id="{83B8C9BD-1799-1C69-6A6A-D59A944EEE57}"/>
              </a:ext>
            </a:extLst>
          </p:cNvPr>
          <p:cNvSpPr/>
          <p:nvPr/>
        </p:nvSpPr>
        <p:spPr>
          <a:xfrm>
            <a:off x="5782440" y="79200"/>
            <a:ext cx="627120" cy="30708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r>
              <a:rPr lang="en-US" sz="1400" spc="-1">
                <a:solidFill>
                  <a:srgbClr val="FFFFFF"/>
                </a:solidFill>
                <a:latin typeface="Arial"/>
              </a:rPr>
              <a:t>Fig 4 </a:t>
            </a:r>
          </a:p>
        </p:txBody>
      </p:sp>
      <p:pic>
        <p:nvPicPr>
          <p:cNvPr id="5" name="Main graphic">
            <a:extLst>
              <a:ext uri="{FF2B5EF4-FFF2-40B4-BE49-F238E27FC236}">
                <a16:creationId xmlns:a16="http://schemas.microsoft.com/office/drawing/2014/main" id="{275B5A0A-7530-36A0-933A-24DC0C3ED3B0}"/>
              </a:ext>
            </a:extLst>
          </p:cNvPr>
          <p:cNvPicPr/>
          <p:nvPr/>
        </p:nvPicPr>
        <p:blipFill>
          <a:blip r:embed="rId2"/>
          <a:stretch/>
        </p:blipFill>
        <p:spPr>
          <a:xfrm>
            <a:off x="2920980" y="2235218"/>
            <a:ext cx="6350040" cy="2169000"/>
          </a:xfrm>
          <a:prstGeom prst="rect">
            <a:avLst/>
          </a:prstGeom>
          <a:ln>
            <a:noFill/>
          </a:ln>
        </p:spPr>
      </p:pic>
      <p:sp>
        <p:nvSpPr>
          <p:cNvPr id="6" name="TextShape 2">
            <a:extLst>
              <a:ext uri="{FF2B5EF4-FFF2-40B4-BE49-F238E27FC236}">
                <a16:creationId xmlns:a16="http://schemas.microsoft.com/office/drawing/2014/main" id="{CA79E153-D3C3-99CE-3CBD-FCD840A3D825}"/>
              </a:ext>
            </a:extLst>
          </p:cNvPr>
          <p:cNvSpPr txBox="1"/>
          <p:nvPr/>
        </p:nvSpPr>
        <p:spPr>
          <a:xfrm>
            <a:off x="2476560" y="6477120"/>
            <a:ext cx="8254800" cy="231120"/>
          </a:xfrm>
          <a:prstGeom prst="rect">
            <a:avLst/>
          </a:prstGeom>
          <a:noFill/>
          <a:ln>
            <a:noFill/>
          </a:ln>
        </p:spPr>
        <p:txBody>
          <a:bodyPr lIns="90000" tIns="45000" rIns="90000" bIns="45000"/>
          <a:lstStyle/>
          <a:p>
            <a:r>
              <a:rPr lang="en-US" sz="900" i="1" spc="-1">
                <a:solidFill>
                  <a:srgbClr val="121429"/>
                </a:solidFill>
                <a:latin typeface="Arial"/>
              </a:rPr>
              <a:t>Journal of the American Academy of Dermatology</a:t>
            </a:r>
            <a:r>
              <a:rPr lang="en-US" sz="900" spc="-1">
                <a:solidFill>
                  <a:srgbClr val="121429"/>
                </a:solidFill>
                <a:latin typeface="Arial"/>
              </a:rPr>
              <a:t> 2004 51592-599DOI: (10.1016/j.jaad.2004.04.010) </a:t>
            </a:r>
          </a:p>
        </p:txBody>
      </p:sp>
      <p:sp>
        <p:nvSpPr>
          <p:cNvPr id="7" name="TextShape 3">
            <a:extLst>
              <a:ext uri="{FF2B5EF4-FFF2-40B4-BE49-F238E27FC236}">
                <a16:creationId xmlns:a16="http://schemas.microsoft.com/office/drawing/2014/main" id="{53E5FB3B-EB57-47CE-FE53-6187DE2C87DC}"/>
              </a:ext>
            </a:extLst>
          </p:cNvPr>
          <p:cNvSpPr txBox="1"/>
          <p:nvPr/>
        </p:nvSpPr>
        <p:spPr>
          <a:xfrm>
            <a:off x="2476560" y="6537980"/>
            <a:ext cx="5556240" cy="459720"/>
          </a:xfrm>
          <a:prstGeom prst="rect">
            <a:avLst/>
          </a:prstGeom>
          <a:noFill/>
          <a:ln>
            <a:noFill/>
          </a:ln>
        </p:spPr>
      </p:sp>
      <p:pic>
        <p:nvPicPr>
          <p:cNvPr id="8" name="Logo">
            <a:extLst>
              <a:ext uri="{FF2B5EF4-FFF2-40B4-BE49-F238E27FC236}">
                <a16:creationId xmlns:a16="http://schemas.microsoft.com/office/drawing/2014/main" id="{73AC6635-AD6A-6036-327E-576C5A5658C8}"/>
              </a:ext>
            </a:extLst>
          </p:cNvPr>
          <p:cNvPicPr/>
          <p:nvPr/>
        </p:nvPicPr>
        <p:blipFill>
          <a:blip r:embed="rId3"/>
          <a:stretch/>
        </p:blipFill>
        <p:spPr>
          <a:xfrm>
            <a:off x="1603560" y="6064200"/>
            <a:ext cx="707760" cy="793800"/>
          </a:xfrm>
          <a:prstGeom prst="rect">
            <a:avLst/>
          </a:prstGeom>
          <a:ln>
            <a:noFill/>
          </a:ln>
        </p:spPr>
      </p:pic>
      <p:sp>
        <p:nvSpPr>
          <p:cNvPr id="9" name="TextShape 1">
            <a:extLst>
              <a:ext uri="{FF2B5EF4-FFF2-40B4-BE49-F238E27FC236}">
                <a16:creationId xmlns:a16="http://schemas.microsoft.com/office/drawing/2014/main" id="{BA1F5CAB-F331-DADA-BDFF-F58318DC4894}"/>
              </a:ext>
            </a:extLst>
          </p:cNvPr>
          <p:cNvSpPr txBox="1"/>
          <p:nvPr/>
        </p:nvSpPr>
        <p:spPr>
          <a:xfrm>
            <a:off x="624048" y="1694494"/>
            <a:ext cx="1959023" cy="1781653"/>
          </a:xfrm>
          <a:prstGeom prst="rect">
            <a:avLst/>
          </a:prstGeom>
          <a:noFill/>
          <a:ln>
            <a:noFill/>
          </a:ln>
        </p:spPr>
        <p:txBody>
          <a:bodyPr lIns="90000" tIns="45000" rIns="90000" bIns="45000"/>
          <a:lstStyle/>
          <a:p>
            <a:pPr algn="ctr">
              <a:spcAft>
                <a:spcPts val="3186"/>
              </a:spcAft>
            </a:pPr>
            <a:r>
              <a:rPr lang="en-US" sz="1700" i="1" spc="-1" dirty="0">
                <a:solidFill>
                  <a:srgbClr val="121429"/>
                </a:solidFill>
                <a:latin typeface="Arial"/>
              </a:rPr>
              <a:t>Pulsed dye laser treatment of rosacea improves erythema, symptomatology, and quality of life</a:t>
            </a:r>
            <a:r>
              <a:rPr lang="en-US" sz="1700" spc="-1" dirty="0">
                <a:solidFill>
                  <a:srgbClr val="121429"/>
                </a:solidFill>
                <a:latin typeface="Arial"/>
              </a:rPr>
              <a:t> </a:t>
            </a:r>
          </a:p>
          <a:p>
            <a:pPr algn="ctr">
              <a:spcAft>
                <a:spcPts val="2750"/>
              </a:spcAft>
            </a:pPr>
            <a:r>
              <a:rPr lang="en-US" sz="1100" i="1" spc="-1" dirty="0">
                <a:solidFill>
                  <a:srgbClr val="121429"/>
                </a:solidFill>
                <a:latin typeface="Arial"/>
              </a:rPr>
              <a:t>Stephen R. Tan, MD, FRCPC, Whitney D. Tope, MPhil, MD</a:t>
            </a:r>
            <a:r>
              <a:rPr lang="en-US" sz="1100" spc="-1" dirty="0">
                <a:solidFill>
                  <a:srgbClr val="121429"/>
                </a:solidFill>
                <a:latin typeface="Arial"/>
              </a:rPr>
              <a:t> </a:t>
            </a:r>
          </a:p>
          <a:p>
            <a:pPr algn="ctr"/>
            <a:r>
              <a:rPr lang="en-US" sz="1200" i="1" spc="-1" dirty="0">
                <a:solidFill>
                  <a:srgbClr val="121429"/>
                </a:solidFill>
                <a:latin typeface="Arial"/>
              </a:rPr>
              <a:t>Journal of the American Academy of Dermatology</a:t>
            </a:r>
            <a:r>
              <a:rPr lang="en-US" sz="1200" spc="-1" dirty="0">
                <a:solidFill>
                  <a:srgbClr val="121429"/>
                </a:solidFill>
                <a:latin typeface="Arial"/>
              </a:rPr>
              <a:t> </a:t>
            </a:r>
          </a:p>
          <a:p>
            <a:pPr algn="ctr"/>
            <a:r>
              <a:rPr lang="en-US" sz="1200" spc="-1" dirty="0">
                <a:solidFill>
                  <a:srgbClr val="121429"/>
                </a:solidFill>
                <a:latin typeface="Arial"/>
              </a:rPr>
              <a:t>Volume 51 Issue 4 Pages 592-599 (October 2004) </a:t>
            </a:r>
          </a:p>
          <a:p>
            <a:pPr algn="ctr"/>
            <a:r>
              <a:rPr lang="en-US" sz="1000" spc="-1" dirty="0">
                <a:solidFill>
                  <a:srgbClr val="121429"/>
                </a:solidFill>
                <a:latin typeface="Arial"/>
              </a:rPr>
              <a:t>DOI: 10.1016/j.jaad.2004.04.010</a:t>
            </a:r>
          </a:p>
        </p:txBody>
      </p:sp>
    </p:spTree>
    <p:extLst>
      <p:ext uri="{BB962C8B-B14F-4D97-AF65-F5344CB8AC3E}">
        <p14:creationId xmlns:p14="http://schemas.microsoft.com/office/powerpoint/2010/main" val="26002530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BF5F1-780A-2509-B58B-F44FF92A3DC8}"/>
              </a:ext>
            </a:extLst>
          </p:cNvPr>
          <p:cNvSpPr>
            <a:spLocks noGrp="1"/>
          </p:cNvSpPr>
          <p:nvPr>
            <p:ph type="ctrTitle"/>
          </p:nvPr>
        </p:nvSpPr>
        <p:spPr/>
        <p:txBody>
          <a:bodyPr/>
          <a:lstStyle/>
          <a:p>
            <a:r>
              <a:rPr lang="en-US" dirty="0"/>
              <a:t>Scars</a:t>
            </a:r>
          </a:p>
        </p:txBody>
      </p:sp>
    </p:spTree>
    <p:extLst>
      <p:ext uri="{BB962C8B-B14F-4D97-AF65-F5344CB8AC3E}">
        <p14:creationId xmlns:p14="http://schemas.microsoft.com/office/powerpoint/2010/main" val="10062548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1A89A-3729-5FC7-9E0F-FD259CF54A0B}"/>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7418CEAD-B9F0-D1D9-D1AD-40DDF47CFA82}"/>
              </a:ext>
            </a:extLst>
          </p:cNvPr>
          <p:cNvSpPr>
            <a:spLocks noGrp="1"/>
          </p:cNvSpPr>
          <p:nvPr>
            <p:ph idx="1"/>
          </p:nvPr>
        </p:nvSpPr>
        <p:spPr/>
        <p:txBody>
          <a:bodyPr>
            <a:normAutofit/>
          </a:bodyPr>
          <a:lstStyle/>
          <a:p>
            <a:r>
              <a:rPr lang="en-US" sz="2800" dirty="0"/>
              <a:t>Various types of scars can be treated with modalities in the cosmetic dermatology realm</a:t>
            </a:r>
          </a:p>
          <a:p>
            <a:r>
              <a:rPr lang="en-US" sz="2800" dirty="0"/>
              <a:t>Hypertrophic, burn, atrophic, and hypopigmented scars may complicate some medical dermatology disorders and can benefit from different laser treatment approaches</a:t>
            </a:r>
          </a:p>
        </p:txBody>
      </p:sp>
    </p:spTree>
    <p:extLst>
      <p:ext uri="{BB962C8B-B14F-4D97-AF65-F5344CB8AC3E}">
        <p14:creationId xmlns:p14="http://schemas.microsoft.com/office/powerpoint/2010/main" val="34163026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8A597-A806-DEAB-44BB-25D461397DF1}"/>
              </a:ext>
            </a:extLst>
          </p:cNvPr>
          <p:cNvSpPr>
            <a:spLocks noGrp="1"/>
          </p:cNvSpPr>
          <p:nvPr>
            <p:ph type="title"/>
          </p:nvPr>
        </p:nvSpPr>
        <p:spPr/>
        <p:txBody>
          <a:bodyPr/>
          <a:lstStyle/>
          <a:p>
            <a:r>
              <a:rPr lang="en-US" dirty="0"/>
              <a:t>Scars</a:t>
            </a:r>
          </a:p>
        </p:txBody>
      </p:sp>
      <p:sp>
        <p:nvSpPr>
          <p:cNvPr id="3" name="Content Placeholder 2">
            <a:extLst>
              <a:ext uri="{FF2B5EF4-FFF2-40B4-BE49-F238E27FC236}">
                <a16:creationId xmlns:a16="http://schemas.microsoft.com/office/drawing/2014/main" id="{15DDE686-29EE-C98C-2DAD-C711EDCE2CAB}"/>
              </a:ext>
            </a:extLst>
          </p:cNvPr>
          <p:cNvSpPr>
            <a:spLocks noGrp="1"/>
          </p:cNvSpPr>
          <p:nvPr>
            <p:ph idx="1"/>
          </p:nvPr>
        </p:nvSpPr>
        <p:spPr/>
        <p:txBody>
          <a:bodyPr>
            <a:normAutofit/>
          </a:bodyPr>
          <a:lstStyle/>
          <a:p>
            <a:r>
              <a:rPr lang="en-US" sz="2800" dirty="0"/>
              <a:t>In addition to commonly used modalities, such as intralesional steroids and silicone gels, lasers have been shown to improve hypertrophic scars</a:t>
            </a:r>
          </a:p>
          <a:p>
            <a:r>
              <a:rPr lang="en-US" sz="2800" dirty="0"/>
              <a:t>Classically, PDL has been used</a:t>
            </a:r>
          </a:p>
          <a:p>
            <a:r>
              <a:rPr lang="en-US" sz="2800" dirty="0"/>
              <a:t>More recently, fractional resurfacing has also taken a prominent role</a:t>
            </a:r>
          </a:p>
          <a:p>
            <a:pPr lvl="1"/>
            <a:r>
              <a:rPr lang="en-US" dirty="0"/>
              <a:t>May also play a role in complex burn, hypopigmented, and atrophic scars</a:t>
            </a:r>
          </a:p>
        </p:txBody>
      </p:sp>
    </p:spTree>
    <p:extLst>
      <p:ext uri="{BB962C8B-B14F-4D97-AF65-F5344CB8AC3E}">
        <p14:creationId xmlns:p14="http://schemas.microsoft.com/office/powerpoint/2010/main" val="13123087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EFDB4-5CE5-BB04-4042-7F6FF0AEE338}"/>
              </a:ext>
            </a:extLst>
          </p:cNvPr>
          <p:cNvSpPr>
            <a:spLocks noGrp="1"/>
          </p:cNvSpPr>
          <p:nvPr>
            <p:ph type="title"/>
          </p:nvPr>
        </p:nvSpPr>
        <p:spPr/>
        <p:txBody>
          <a:bodyPr/>
          <a:lstStyle/>
          <a:p>
            <a:r>
              <a:rPr lang="en-US" dirty="0"/>
              <a:t>Scars: Lasers</a:t>
            </a:r>
          </a:p>
        </p:txBody>
      </p:sp>
      <p:sp>
        <p:nvSpPr>
          <p:cNvPr id="3" name="Content Placeholder 2">
            <a:extLst>
              <a:ext uri="{FF2B5EF4-FFF2-40B4-BE49-F238E27FC236}">
                <a16:creationId xmlns:a16="http://schemas.microsoft.com/office/drawing/2014/main" id="{A18B0A48-0CFF-0727-031F-E419E0BE4A47}"/>
              </a:ext>
            </a:extLst>
          </p:cNvPr>
          <p:cNvSpPr>
            <a:spLocks noGrp="1"/>
          </p:cNvSpPr>
          <p:nvPr>
            <p:ph idx="1"/>
          </p:nvPr>
        </p:nvSpPr>
        <p:spPr/>
        <p:txBody>
          <a:bodyPr>
            <a:normAutofit/>
          </a:bodyPr>
          <a:lstStyle/>
          <a:p>
            <a:r>
              <a:rPr lang="en-US" sz="2800" dirty="0"/>
              <a:t>PDL</a:t>
            </a:r>
          </a:p>
          <a:p>
            <a:pPr lvl="1"/>
            <a:r>
              <a:rPr lang="en-US" dirty="0"/>
              <a:t>Has been commonly used in erythematous, hypertrophic scars</a:t>
            </a:r>
          </a:p>
          <a:p>
            <a:pPr lvl="1"/>
            <a:r>
              <a:rPr lang="en-US" dirty="0"/>
              <a:t>Thought to decrease inflammation by destruction of neovascularized tissue; resulting tissue hypoxia </a:t>
            </a:r>
            <a:r>
              <a:rPr lang="en-US" dirty="0">
                <a:sym typeface="Wingdings" panose="05000000000000000000" pitchFamily="2" charset="2"/>
              </a:rPr>
              <a:t> collagen production/remodeling</a:t>
            </a:r>
          </a:p>
          <a:p>
            <a:pPr lvl="1"/>
            <a:r>
              <a:rPr lang="en-US" dirty="0">
                <a:sym typeface="Wingdings" panose="05000000000000000000" pitchFamily="2" charset="2"/>
              </a:rPr>
              <a:t>Decreases redness, thickness, and pruritus within scar</a:t>
            </a:r>
            <a:endParaRPr lang="en-US" dirty="0"/>
          </a:p>
        </p:txBody>
      </p:sp>
    </p:spTree>
    <p:extLst>
      <p:ext uri="{BB962C8B-B14F-4D97-AF65-F5344CB8AC3E}">
        <p14:creationId xmlns:p14="http://schemas.microsoft.com/office/powerpoint/2010/main" val="36360357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6CF90-C39B-CE69-CDFE-B1FC1355AB38}"/>
              </a:ext>
            </a:extLst>
          </p:cNvPr>
          <p:cNvSpPr>
            <a:spLocks noGrp="1"/>
          </p:cNvSpPr>
          <p:nvPr>
            <p:ph type="title"/>
          </p:nvPr>
        </p:nvSpPr>
        <p:spPr/>
        <p:txBody>
          <a:bodyPr/>
          <a:lstStyle/>
          <a:p>
            <a:r>
              <a:rPr lang="en-US" dirty="0"/>
              <a:t>Scars: Lasers</a:t>
            </a:r>
          </a:p>
        </p:txBody>
      </p:sp>
      <p:sp>
        <p:nvSpPr>
          <p:cNvPr id="3" name="Content Placeholder 2">
            <a:extLst>
              <a:ext uri="{FF2B5EF4-FFF2-40B4-BE49-F238E27FC236}">
                <a16:creationId xmlns:a16="http://schemas.microsoft.com/office/drawing/2014/main" id="{2C68BAE1-E40E-144A-BBB6-3C2C7E33B3B7}"/>
              </a:ext>
            </a:extLst>
          </p:cNvPr>
          <p:cNvSpPr>
            <a:spLocks noGrp="1"/>
          </p:cNvSpPr>
          <p:nvPr>
            <p:ph idx="1"/>
          </p:nvPr>
        </p:nvSpPr>
        <p:spPr>
          <a:xfrm>
            <a:off x="838199" y="1825624"/>
            <a:ext cx="8041396" cy="5032375"/>
          </a:xfrm>
        </p:spPr>
        <p:txBody>
          <a:bodyPr>
            <a:normAutofit fontScale="70000" lnSpcReduction="20000"/>
          </a:bodyPr>
          <a:lstStyle/>
          <a:p>
            <a:r>
              <a:rPr lang="en-US" dirty="0"/>
              <a:t>Laser resurfacing</a:t>
            </a:r>
          </a:p>
          <a:p>
            <a:pPr lvl="1"/>
            <a:r>
              <a:rPr lang="en-US" dirty="0"/>
              <a:t>Both ablative and </a:t>
            </a:r>
            <a:r>
              <a:rPr lang="en-US" dirty="0" err="1"/>
              <a:t>nonablative</a:t>
            </a:r>
            <a:r>
              <a:rPr lang="en-US" dirty="0"/>
              <a:t> fractional modalities are used for scarring</a:t>
            </a:r>
          </a:p>
          <a:p>
            <a:pPr lvl="1"/>
            <a:r>
              <a:rPr lang="en-US" dirty="0"/>
              <a:t>Ablative fractional</a:t>
            </a:r>
          </a:p>
          <a:p>
            <a:pPr lvl="2"/>
            <a:r>
              <a:rPr lang="en-US" dirty="0"/>
              <a:t>CO</a:t>
            </a:r>
            <a:r>
              <a:rPr lang="en-US" baseline="-25000" dirty="0"/>
              <a:t>2 </a:t>
            </a:r>
            <a:r>
              <a:rPr lang="en-US" dirty="0"/>
              <a:t>(10,600 nm), </a:t>
            </a:r>
            <a:r>
              <a:rPr lang="en-US" dirty="0" err="1"/>
              <a:t>Er:YAG</a:t>
            </a:r>
            <a:r>
              <a:rPr lang="en-US" dirty="0"/>
              <a:t> (2,940 nm), YSGG (2,790 nm) lasers can be used</a:t>
            </a:r>
          </a:p>
          <a:p>
            <a:pPr lvl="2"/>
            <a:r>
              <a:rPr lang="en-US" dirty="0"/>
              <a:t>Differences in parameters across devices include mode of placement (stamping, scanning), spot shape/size, power </a:t>
            </a:r>
          </a:p>
          <a:p>
            <a:pPr lvl="2"/>
            <a:r>
              <a:rPr lang="en-US" dirty="0"/>
              <a:t>In comparison to full ablation, re-epithelialization is more rapid</a:t>
            </a:r>
          </a:p>
          <a:p>
            <a:pPr lvl="1"/>
            <a:r>
              <a:rPr lang="en-US" dirty="0" err="1"/>
              <a:t>Nonablative</a:t>
            </a:r>
            <a:r>
              <a:rPr lang="en-US" dirty="0"/>
              <a:t> fractional</a:t>
            </a:r>
          </a:p>
          <a:p>
            <a:pPr lvl="2"/>
            <a:r>
              <a:rPr lang="en-US" dirty="0"/>
              <a:t>Popular option for resurfacing given no epidermal destruction </a:t>
            </a:r>
            <a:r>
              <a:rPr lang="en-US" dirty="0">
                <a:sym typeface="Wingdings" panose="05000000000000000000" pitchFamily="2" charset="2"/>
              </a:rPr>
              <a:t> reduced downtime</a:t>
            </a:r>
            <a:endParaRPr lang="en-US" dirty="0"/>
          </a:p>
          <a:p>
            <a:pPr lvl="2"/>
            <a:r>
              <a:rPr lang="en-US" dirty="0"/>
              <a:t>Relies on the concept of fractional </a:t>
            </a:r>
            <a:r>
              <a:rPr lang="en-US" dirty="0" err="1"/>
              <a:t>photothermolysis</a:t>
            </a:r>
            <a:r>
              <a:rPr lang="en-US" dirty="0"/>
              <a:t> </a:t>
            </a:r>
          </a:p>
          <a:p>
            <a:pPr lvl="3"/>
            <a:r>
              <a:rPr lang="en-US" dirty="0"/>
              <a:t>Creates controlled columns of tissue damage (microthermal zones or MTZs)</a:t>
            </a:r>
          </a:p>
          <a:p>
            <a:pPr lvl="3"/>
            <a:r>
              <a:rPr lang="en-US" dirty="0"/>
              <a:t>Thought to stimulate collagen remodeling/production</a:t>
            </a:r>
          </a:p>
          <a:p>
            <a:pPr lvl="3"/>
            <a:r>
              <a:rPr lang="en-US" dirty="0"/>
              <a:t>Damaged tissue content may be extruded through </a:t>
            </a:r>
            <a:r>
              <a:rPr lang="en-US" dirty="0" err="1"/>
              <a:t>transepidermal</a:t>
            </a:r>
            <a:r>
              <a:rPr lang="en-US" dirty="0"/>
              <a:t> elimination</a:t>
            </a:r>
          </a:p>
          <a:p>
            <a:pPr lvl="3"/>
            <a:r>
              <a:rPr lang="en-US" dirty="0"/>
              <a:t>Several laser systems are available – density, depth, and size of columns can be adjusted</a:t>
            </a:r>
          </a:p>
          <a:p>
            <a:pPr lvl="4"/>
            <a:r>
              <a:rPr lang="en-US" dirty="0"/>
              <a:t>Density refers to the number of MTZs per unit area</a:t>
            </a:r>
          </a:p>
          <a:p>
            <a:pPr lvl="4"/>
            <a:r>
              <a:rPr lang="en-US" dirty="0"/>
              <a:t>Depth correlates to the pulse energy</a:t>
            </a:r>
          </a:p>
          <a:p>
            <a:endParaRPr lang="en-US" dirty="0"/>
          </a:p>
        </p:txBody>
      </p:sp>
    </p:spTree>
    <p:extLst>
      <p:ext uri="{BB962C8B-B14F-4D97-AF65-F5344CB8AC3E}">
        <p14:creationId xmlns:p14="http://schemas.microsoft.com/office/powerpoint/2010/main" val="42576869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F791F-2382-44B4-BB49-3D5FE2879EF3}"/>
              </a:ext>
            </a:extLst>
          </p:cNvPr>
          <p:cNvSpPr>
            <a:spLocks noGrp="1"/>
          </p:cNvSpPr>
          <p:nvPr>
            <p:ph type="ctrTitle"/>
          </p:nvPr>
        </p:nvSpPr>
        <p:spPr/>
        <p:txBody>
          <a:bodyPr/>
          <a:lstStyle/>
          <a:p>
            <a:r>
              <a:rPr lang="en-US" dirty="0"/>
              <a:t>Laser Hair Removal Applications</a:t>
            </a:r>
          </a:p>
        </p:txBody>
      </p:sp>
    </p:spTree>
    <p:extLst>
      <p:ext uri="{BB962C8B-B14F-4D97-AF65-F5344CB8AC3E}">
        <p14:creationId xmlns:p14="http://schemas.microsoft.com/office/powerpoint/2010/main" val="3505098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13D90-22D7-AB62-7948-01167BA49520}"/>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6C0E4363-8C2B-0AD3-F33C-E2A1CECDB1DC}"/>
              </a:ext>
            </a:extLst>
          </p:cNvPr>
          <p:cNvSpPr>
            <a:spLocks noGrp="1"/>
          </p:cNvSpPr>
          <p:nvPr>
            <p:ph idx="1"/>
          </p:nvPr>
        </p:nvSpPr>
        <p:spPr/>
        <p:txBody>
          <a:bodyPr>
            <a:normAutofit/>
          </a:bodyPr>
          <a:lstStyle/>
          <a:p>
            <a:r>
              <a:rPr lang="en-US" sz="2800" dirty="0"/>
              <a:t>Laser hair removal (LHR) is one of the most requested cosmetic procedures</a:t>
            </a:r>
          </a:p>
          <a:p>
            <a:r>
              <a:rPr lang="en-US" sz="2800" dirty="0"/>
              <a:t>It may also be used in the medical setting for follicular disorders (hidradenitis suppurativa, pilonidal disease, </a:t>
            </a:r>
            <a:r>
              <a:rPr lang="en-US" sz="2800" dirty="0" err="1"/>
              <a:t>psedodoflliculitis</a:t>
            </a:r>
            <a:r>
              <a:rPr lang="en-US" sz="2800" dirty="0"/>
              <a:t> barbae) and as part of gender-affirming care</a:t>
            </a:r>
          </a:p>
        </p:txBody>
      </p:sp>
    </p:spTree>
    <p:extLst>
      <p:ext uri="{BB962C8B-B14F-4D97-AF65-F5344CB8AC3E}">
        <p14:creationId xmlns:p14="http://schemas.microsoft.com/office/powerpoint/2010/main" val="36679192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62309-49BE-FCC8-189F-1ED6AA0CFB9F}"/>
              </a:ext>
            </a:extLst>
          </p:cNvPr>
          <p:cNvSpPr>
            <a:spLocks noGrp="1"/>
          </p:cNvSpPr>
          <p:nvPr>
            <p:ph type="title"/>
          </p:nvPr>
        </p:nvSpPr>
        <p:spPr/>
        <p:txBody>
          <a:bodyPr/>
          <a:lstStyle/>
          <a:p>
            <a:r>
              <a:rPr lang="en-US" dirty="0"/>
              <a:t>Background: Basic Concepts of LHR</a:t>
            </a:r>
          </a:p>
        </p:txBody>
      </p:sp>
      <p:sp>
        <p:nvSpPr>
          <p:cNvPr id="3" name="Content Placeholder 2">
            <a:extLst>
              <a:ext uri="{FF2B5EF4-FFF2-40B4-BE49-F238E27FC236}">
                <a16:creationId xmlns:a16="http://schemas.microsoft.com/office/drawing/2014/main" id="{7894672D-AE09-86DE-3F8C-FE5D2A79CC1D}"/>
              </a:ext>
            </a:extLst>
          </p:cNvPr>
          <p:cNvSpPr>
            <a:spLocks noGrp="1"/>
          </p:cNvSpPr>
          <p:nvPr>
            <p:ph idx="1"/>
          </p:nvPr>
        </p:nvSpPr>
        <p:spPr/>
        <p:txBody>
          <a:bodyPr>
            <a:normAutofit/>
          </a:bodyPr>
          <a:lstStyle/>
          <a:p>
            <a:r>
              <a:rPr lang="en-US" sz="2800" dirty="0"/>
              <a:t>Mechanism</a:t>
            </a:r>
          </a:p>
          <a:p>
            <a:pPr lvl="1"/>
            <a:r>
              <a:rPr lang="en-US" dirty="0"/>
              <a:t>Melanin in the hair shaft is the target chromophore (selective </a:t>
            </a:r>
            <a:r>
              <a:rPr lang="en-US" dirty="0" err="1"/>
              <a:t>photothermolysis</a:t>
            </a:r>
            <a:r>
              <a:rPr lang="en-US" dirty="0"/>
              <a:t>)</a:t>
            </a:r>
          </a:p>
          <a:p>
            <a:pPr lvl="1"/>
            <a:r>
              <a:rPr lang="en-US" dirty="0"/>
              <a:t>However, for permanent hair removal, the follicular stem cells in the bulge or dermal papilla are the biologic target</a:t>
            </a:r>
          </a:p>
          <a:p>
            <a:pPr lvl="2"/>
            <a:r>
              <a:rPr lang="en-US" sz="2000" dirty="0"/>
              <a:t>Diffusion of heat from the chromophore to the biologic target is required </a:t>
            </a:r>
          </a:p>
          <a:p>
            <a:pPr lvl="3"/>
            <a:r>
              <a:rPr lang="en-US" sz="1800" dirty="0"/>
              <a:t>Thus, the pulse duration is typically longer than if the actual chromophore (melanin) is the desired target</a:t>
            </a:r>
          </a:p>
        </p:txBody>
      </p:sp>
    </p:spTree>
    <p:extLst>
      <p:ext uri="{BB962C8B-B14F-4D97-AF65-F5344CB8AC3E}">
        <p14:creationId xmlns:p14="http://schemas.microsoft.com/office/powerpoint/2010/main" val="14572479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72E8D-1B57-3F43-A011-780087D5AE69}"/>
              </a:ext>
            </a:extLst>
          </p:cNvPr>
          <p:cNvSpPr>
            <a:spLocks noGrp="1"/>
          </p:cNvSpPr>
          <p:nvPr>
            <p:ph type="title"/>
          </p:nvPr>
        </p:nvSpPr>
        <p:spPr/>
        <p:txBody>
          <a:bodyPr/>
          <a:lstStyle/>
          <a:p>
            <a:r>
              <a:rPr lang="en-US" dirty="0"/>
              <a:t>Outline </a:t>
            </a:r>
          </a:p>
        </p:txBody>
      </p:sp>
      <p:sp>
        <p:nvSpPr>
          <p:cNvPr id="3" name="Content Placeholder 2">
            <a:extLst>
              <a:ext uri="{FF2B5EF4-FFF2-40B4-BE49-F238E27FC236}">
                <a16:creationId xmlns:a16="http://schemas.microsoft.com/office/drawing/2014/main" id="{D3FDC886-A8DC-9D40-B494-54E8867CAD23}"/>
              </a:ext>
            </a:extLst>
          </p:cNvPr>
          <p:cNvSpPr>
            <a:spLocks noGrp="1"/>
          </p:cNvSpPr>
          <p:nvPr>
            <p:ph idx="1"/>
          </p:nvPr>
        </p:nvSpPr>
        <p:spPr/>
        <p:txBody>
          <a:bodyPr>
            <a:normAutofit/>
          </a:bodyPr>
          <a:lstStyle/>
          <a:p>
            <a:pPr marL="0" indent="0">
              <a:buNone/>
            </a:pPr>
            <a:r>
              <a:rPr lang="en-US" dirty="0">
                <a:cs typeface="Arial" panose="020B0604020202020204" pitchFamily="34" charset="0"/>
              </a:rPr>
              <a:t>I. Introduction and Background </a:t>
            </a:r>
          </a:p>
          <a:p>
            <a:pPr marL="0" indent="0">
              <a:buNone/>
            </a:pPr>
            <a:r>
              <a:rPr lang="en-US" dirty="0">
                <a:cs typeface="Arial" panose="020B0604020202020204" pitchFamily="34" charset="0"/>
              </a:rPr>
              <a:t>II. Vascular Disorders</a:t>
            </a:r>
          </a:p>
          <a:p>
            <a:pPr marL="0" indent="0">
              <a:buNone/>
            </a:pPr>
            <a:r>
              <a:rPr lang="en-US" dirty="0">
                <a:cs typeface="Arial" panose="020B0604020202020204" pitchFamily="34" charset="0"/>
              </a:rPr>
              <a:t>III. Scars</a:t>
            </a:r>
          </a:p>
          <a:p>
            <a:pPr marL="0" indent="0">
              <a:buNone/>
            </a:pPr>
            <a:r>
              <a:rPr lang="en-US" dirty="0">
                <a:cs typeface="Arial" panose="020B0604020202020204" pitchFamily="34" charset="0"/>
              </a:rPr>
              <a:t>IV. Laser Hair Removal Applications</a:t>
            </a:r>
          </a:p>
          <a:p>
            <a:pPr marL="0" indent="0">
              <a:buNone/>
            </a:pPr>
            <a:r>
              <a:rPr lang="en-US" dirty="0">
                <a:cs typeface="Arial" panose="020B0604020202020204" pitchFamily="34" charset="0"/>
              </a:rPr>
              <a:t>V. </a:t>
            </a:r>
            <a:r>
              <a:rPr lang="en-US" dirty="0"/>
              <a:t>Pre-malignant Lesions</a:t>
            </a:r>
            <a:endParaRPr lang="en-US" dirty="0">
              <a:cs typeface="Arial" panose="020B0604020202020204" pitchFamily="34" charset="0"/>
            </a:endParaRPr>
          </a:p>
          <a:p>
            <a:pPr marL="0" indent="0">
              <a:buNone/>
            </a:pPr>
            <a:r>
              <a:rPr lang="en-US" dirty="0">
                <a:cs typeface="Arial" panose="020B0604020202020204" pitchFamily="34" charset="0"/>
              </a:rPr>
              <a:t>VI. Board Review Questions </a:t>
            </a:r>
          </a:p>
        </p:txBody>
      </p:sp>
    </p:spTree>
    <p:extLst>
      <p:ext uri="{BB962C8B-B14F-4D97-AF65-F5344CB8AC3E}">
        <p14:creationId xmlns:p14="http://schemas.microsoft.com/office/powerpoint/2010/main" val="18232763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4F5E3-A0E7-CC61-3B60-07327108B05A}"/>
              </a:ext>
            </a:extLst>
          </p:cNvPr>
          <p:cNvSpPr>
            <a:spLocks noGrp="1"/>
          </p:cNvSpPr>
          <p:nvPr>
            <p:ph type="title"/>
          </p:nvPr>
        </p:nvSpPr>
        <p:spPr/>
        <p:txBody>
          <a:bodyPr/>
          <a:lstStyle/>
          <a:p>
            <a:r>
              <a:rPr lang="en-US" dirty="0"/>
              <a:t>Background: Basic Concepts of LHR</a:t>
            </a:r>
          </a:p>
        </p:txBody>
      </p:sp>
      <p:sp>
        <p:nvSpPr>
          <p:cNvPr id="3" name="Content Placeholder 2">
            <a:extLst>
              <a:ext uri="{FF2B5EF4-FFF2-40B4-BE49-F238E27FC236}">
                <a16:creationId xmlns:a16="http://schemas.microsoft.com/office/drawing/2014/main" id="{EDAB31A6-8BDC-A210-86EC-37FA0106AA7A}"/>
              </a:ext>
            </a:extLst>
          </p:cNvPr>
          <p:cNvSpPr>
            <a:spLocks noGrp="1"/>
          </p:cNvSpPr>
          <p:nvPr>
            <p:ph idx="1"/>
          </p:nvPr>
        </p:nvSpPr>
        <p:spPr/>
        <p:txBody>
          <a:bodyPr>
            <a:normAutofit lnSpcReduction="10000"/>
          </a:bodyPr>
          <a:lstStyle/>
          <a:p>
            <a:r>
              <a:rPr lang="en-US" sz="2800" dirty="0"/>
              <a:t>Device selection</a:t>
            </a:r>
          </a:p>
          <a:p>
            <a:pPr lvl="1"/>
            <a:r>
              <a:rPr lang="en-US" dirty="0"/>
              <a:t>Lasers with wavelengths in the melanin absorption spectrum (red and near-infrared)</a:t>
            </a:r>
          </a:p>
          <a:p>
            <a:pPr lvl="1"/>
            <a:r>
              <a:rPr lang="en-US" dirty="0"/>
              <a:t>Common modalities used: Ruby (694 nm), alexandrite (755 nm), diode (800-810 nm), and </a:t>
            </a:r>
            <a:r>
              <a:rPr lang="en-US" dirty="0" err="1"/>
              <a:t>Nd:YAG</a:t>
            </a:r>
            <a:r>
              <a:rPr lang="en-US" dirty="0"/>
              <a:t> (1064 nm), IPL</a:t>
            </a:r>
          </a:p>
          <a:p>
            <a:pPr lvl="1"/>
            <a:r>
              <a:rPr lang="en-US" dirty="0" err="1"/>
              <a:t>Nd:YAG</a:t>
            </a:r>
            <a:r>
              <a:rPr lang="en-US" dirty="0"/>
              <a:t> is considered safest for patients with darker skin types</a:t>
            </a:r>
          </a:p>
          <a:p>
            <a:pPr lvl="2"/>
            <a:r>
              <a:rPr lang="en-US" sz="2000" dirty="0"/>
              <a:t>Longer wavelength minimizes epidermal damage (less competitive absorption by epidermal melanin) and dyspigmentation</a:t>
            </a:r>
          </a:p>
          <a:p>
            <a:r>
              <a:rPr lang="en-US" sz="2800" dirty="0"/>
              <a:t>15 – 30% hair loss can be expected with each treatment</a:t>
            </a:r>
          </a:p>
          <a:p>
            <a:endParaRPr lang="en-US" dirty="0"/>
          </a:p>
        </p:txBody>
      </p:sp>
    </p:spTree>
    <p:extLst>
      <p:ext uri="{BB962C8B-B14F-4D97-AF65-F5344CB8AC3E}">
        <p14:creationId xmlns:p14="http://schemas.microsoft.com/office/powerpoint/2010/main" val="6507652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7D512-37AA-FE44-813A-60C253ADE053}"/>
              </a:ext>
            </a:extLst>
          </p:cNvPr>
          <p:cNvSpPr>
            <a:spLocks noGrp="1"/>
          </p:cNvSpPr>
          <p:nvPr>
            <p:ph type="title"/>
          </p:nvPr>
        </p:nvSpPr>
        <p:spPr/>
        <p:txBody>
          <a:bodyPr/>
          <a:lstStyle/>
          <a:p>
            <a:r>
              <a:rPr lang="en-US" dirty="0"/>
              <a:t>LHR in Follicular Disorders</a:t>
            </a:r>
          </a:p>
        </p:txBody>
      </p:sp>
      <p:sp>
        <p:nvSpPr>
          <p:cNvPr id="3" name="Content Placeholder 2">
            <a:extLst>
              <a:ext uri="{FF2B5EF4-FFF2-40B4-BE49-F238E27FC236}">
                <a16:creationId xmlns:a16="http://schemas.microsoft.com/office/drawing/2014/main" id="{09522EDF-BC02-9E29-9668-E21DE5BD5D6A}"/>
              </a:ext>
            </a:extLst>
          </p:cNvPr>
          <p:cNvSpPr>
            <a:spLocks noGrp="1"/>
          </p:cNvSpPr>
          <p:nvPr>
            <p:ph idx="1"/>
          </p:nvPr>
        </p:nvSpPr>
        <p:spPr>
          <a:xfrm>
            <a:off x="838200" y="1825624"/>
            <a:ext cx="7633771" cy="5170087"/>
          </a:xfrm>
        </p:spPr>
        <p:txBody>
          <a:bodyPr>
            <a:normAutofit fontScale="92500" lnSpcReduction="10000"/>
          </a:bodyPr>
          <a:lstStyle/>
          <a:p>
            <a:r>
              <a:rPr lang="en-US" sz="3000" dirty="0"/>
              <a:t>Hidradenitis suppurativa</a:t>
            </a:r>
          </a:p>
          <a:p>
            <a:pPr lvl="1"/>
            <a:r>
              <a:rPr lang="en-US" dirty="0"/>
              <a:t>LHR removal can be used as a treatment modality to reduce the number of hair follicles </a:t>
            </a:r>
            <a:r>
              <a:rPr lang="en-US" dirty="0">
                <a:sym typeface="Wingdings" panose="05000000000000000000" pitchFamily="2" charset="2"/>
              </a:rPr>
              <a:t> reduction in bacterial load, inflammation</a:t>
            </a:r>
          </a:p>
          <a:p>
            <a:pPr lvl="1"/>
            <a:r>
              <a:rPr lang="en-US" dirty="0" err="1">
                <a:sym typeface="Wingdings" panose="05000000000000000000" pitchFamily="2" charset="2"/>
              </a:rPr>
              <a:t>Nd:YAG</a:t>
            </a:r>
            <a:r>
              <a:rPr lang="en-US" dirty="0">
                <a:sym typeface="Wingdings" panose="05000000000000000000" pitchFamily="2" charset="2"/>
              </a:rPr>
              <a:t> has been most extensively used/studied</a:t>
            </a:r>
            <a:endParaRPr lang="en-US" dirty="0"/>
          </a:p>
          <a:p>
            <a:r>
              <a:rPr lang="en-US" sz="3000" dirty="0"/>
              <a:t>Pilonidal disease</a:t>
            </a:r>
          </a:p>
          <a:p>
            <a:pPr lvl="1"/>
            <a:r>
              <a:rPr lang="en-US" dirty="0"/>
              <a:t>Thought to be result of loose hairs in the subcutaneous tissues of the superior gluteal cleft causing foreign body response </a:t>
            </a:r>
            <a:r>
              <a:rPr lang="en-US" dirty="0">
                <a:sym typeface="Wingdings" panose="05000000000000000000" pitchFamily="2" charset="2"/>
              </a:rPr>
              <a:t> sinus tracts, fistulae</a:t>
            </a:r>
            <a:endParaRPr lang="en-US" dirty="0"/>
          </a:p>
          <a:p>
            <a:pPr lvl="1"/>
            <a:r>
              <a:rPr lang="en-US" dirty="0"/>
              <a:t>LHR often used in conjunction with surgery to reduce risk of recurrence</a:t>
            </a:r>
          </a:p>
          <a:p>
            <a:r>
              <a:rPr lang="en-US" sz="3000" dirty="0" err="1"/>
              <a:t>Pseudofolliculitis</a:t>
            </a:r>
            <a:r>
              <a:rPr lang="en-US" sz="3000" dirty="0"/>
              <a:t> barbae</a:t>
            </a:r>
          </a:p>
          <a:p>
            <a:pPr lvl="1"/>
            <a:r>
              <a:rPr lang="en-US" dirty="0"/>
              <a:t>LHR is a gold standard treatment</a:t>
            </a:r>
          </a:p>
          <a:p>
            <a:pPr lvl="1"/>
            <a:r>
              <a:rPr lang="en-US" dirty="0"/>
              <a:t>Addition of topical eflornithine to LHR may improve outcome</a:t>
            </a:r>
          </a:p>
          <a:p>
            <a:pPr lvl="1"/>
            <a:endParaRPr lang="en-US" dirty="0"/>
          </a:p>
        </p:txBody>
      </p:sp>
    </p:spTree>
    <p:extLst>
      <p:ext uri="{BB962C8B-B14F-4D97-AF65-F5344CB8AC3E}">
        <p14:creationId xmlns:p14="http://schemas.microsoft.com/office/powerpoint/2010/main" val="13448857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3D73A-938A-E33E-5573-12326B297850}"/>
              </a:ext>
            </a:extLst>
          </p:cNvPr>
          <p:cNvSpPr>
            <a:spLocks noGrp="1"/>
          </p:cNvSpPr>
          <p:nvPr>
            <p:ph type="title"/>
          </p:nvPr>
        </p:nvSpPr>
        <p:spPr/>
        <p:txBody>
          <a:bodyPr/>
          <a:lstStyle/>
          <a:p>
            <a:r>
              <a:rPr lang="en-US" dirty="0"/>
              <a:t>LHR in Gender-Affirming Care</a:t>
            </a:r>
          </a:p>
        </p:txBody>
      </p:sp>
      <p:sp>
        <p:nvSpPr>
          <p:cNvPr id="3" name="Content Placeholder 2">
            <a:extLst>
              <a:ext uri="{FF2B5EF4-FFF2-40B4-BE49-F238E27FC236}">
                <a16:creationId xmlns:a16="http://schemas.microsoft.com/office/drawing/2014/main" id="{95D68329-37FB-A3A9-CB61-E999DABE24B5}"/>
              </a:ext>
            </a:extLst>
          </p:cNvPr>
          <p:cNvSpPr>
            <a:spLocks noGrp="1"/>
          </p:cNvSpPr>
          <p:nvPr>
            <p:ph idx="1"/>
          </p:nvPr>
        </p:nvSpPr>
        <p:spPr/>
        <p:txBody>
          <a:bodyPr>
            <a:normAutofit fontScale="92500" lnSpcReduction="10000"/>
          </a:bodyPr>
          <a:lstStyle/>
          <a:p>
            <a:r>
              <a:rPr lang="en-US" sz="2600" dirty="0"/>
              <a:t>Vaginoplasty is part of genital gender-affirming surgery</a:t>
            </a:r>
          </a:p>
          <a:p>
            <a:pPr lvl="1"/>
            <a:r>
              <a:rPr lang="en-US" sz="2200" dirty="0"/>
              <a:t>Penile and scrotal skin are used to line neovaginal canal</a:t>
            </a:r>
          </a:p>
          <a:p>
            <a:pPr lvl="1"/>
            <a:r>
              <a:rPr lang="en-US" sz="2200" dirty="0"/>
              <a:t>Preoperative permanent hair removal is vital to prevent complications of intravaginal hairs</a:t>
            </a:r>
          </a:p>
          <a:p>
            <a:pPr lvl="2"/>
            <a:r>
              <a:rPr lang="en-US" sz="2200" dirty="0"/>
              <a:t> </a:t>
            </a:r>
            <a:r>
              <a:rPr lang="en-US" sz="1900" dirty="0"/>
              <a:t>Infections/folliculitis, malodor, hairballs, visible hair, dyspareunia, worsened dysphoria</a:t>
            </a:r>
          </a:p>
          <a:p>
            <a:pPr lvl="1"/>
            <a:r>
              <a:rPr lang="en-US" sz="2200" dirty="0"/>
              <a:t>LHR is now generally considered first-line option for genital hair removal in this context </a:t>
            </a:r>
          </a:p>
          <a:p>
            <a:pPr lvl="2"/>
            <a:r>
              <a:rPr lang="en-US" sz="1900" dirty="0"/>
              <a:t>Electrolysis can be considered for those with lighter hair, which LHR would not target</a:t>
            </a:r>
          </a:p>
          <a:p>
            <a:r>
              <a:rPr lang="en-US" sz="2600" dirty="0"/>
              <a:t>Forearm skin can also be treated by laser hair removal to facilitate phalloplasty</a:t>
            </a:r>
          </a:p>
        </p:txBody>
      </p:sp>
    </p:spTree>
    <p:extLst>
      <p:ext uri="{BB962C8B-B14F-4D97-AF65-F5344CB8AC3E}">
        <p14:creationId xmlns:p14="http://schemas.microsoft.com/office/powerpoint/2010/main" val="23702472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E0CAC-0A4D-3128-10BF-C0E816D75D24}"/>
              </a:ext>
            </a:extLst>
          </p:cNvPr>
          <p:cNvSpPr>
            <a:spLocks noGrp="1"/>
          </p:cNvSpPr>
          <p:nvPr>
            <p:ph type="ctrTitle"/>
          </p:nvPr>
        </p:nvSpPr>
        <p:spPr/>
        <p:txBody>
          <a:bodyPr/>
          <a:lstStyle/>
          <a:p>
            <a:r>
              <a:rPr lang="en-US" dirty="0"/>
              <a:t>Pre-malignant Lesions</a:t>
            </a:r>
          </a:p>
        </p:txBody>
      </p:sp>
    </p:spTree>
    <p:extLst>
      <p:ext uri="{BB962C8B-B14F-4D97-AF65-F5344CB8AC3E}">
        <p14:creationId xmlns:p14="http://schemas.microsoft.com/office/powerpoint/2010/main" val="4415230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9CF69-406B-50A0-E1E8-BB64265BC395}"/>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E5A7DCFB-A8AC-F1FA-9F3E-27572242C2BF}"/>
              </a:ext>
            </a:extLst>
          </p:cNvPr>
          <p:cNvSpPr>
            <a:spLocks noGrp="1"/>
          </p:cNvSpPr>
          <p:nvPr>
            <p:ph idx="1"/>
          </p:nvPr>
        </p:nvSpPr>
        <p:spPr/>
        <p:txBody>
          <a:bodyPr>
            <a:normAutofit/>
          </a:bodyPr>
          <a:lstStyle/>
          <a:p>
            <a:r>
              <a:rPr lang="en-US" sz="2800" dirty="0"/>
              <a:t>Acinic cheilitis</a:t>
            </a:r>
          </a:p>
          <a:p>
            <a:pPr lvl="1"/>
            <a:r>
              <a:rPr lang="en-US" dirty="0"/>
              <a:t>Prevalence between 0.45</a:t>
            </a:r>
            <a:r>
              <a:rPr lang="en-US" sz="2400" dirty="0"/>
              <a:t> – </a:t>
            </a:r>
            <a:r>
              <a:rPr lang="en-US" dirty="0"/>
              <a:t>2.4%</a:t>
            </a:r>
          </a:p>
          <a:p>
            <a:pPr lvl="1"/>
            <a:r>
              <a:rPr lang="en-US" dirty="0"/>
              <a:t>Malignant transformation rate about ~3%</a:t>
            </a:r>
          </a:p>
          <a:p>
            <a:pPr lvl="1"/>
            <a:r>
              <a:rPr lang="en-US" dirty="0"/>
              <a:t>Risk of nodal metastasis of lip SCC is four times higher than for cutaneous SCC</a:t>
            </a:r>
          </a:p>
          <a:p>
            <a:pPr lvl="1"/>
            <a:r>
              <a:rPr lang="en-US" dirty="0"/>
              <a:t>Several treatment options exist:</a:t>
            </a:r>
          </a:p>
          <a:p>
            <a:pPr lvl="2"/>
            <a:r>
              <a:rPr lang="en-US" sz="2000" dirty="0"/>
              <a:t>Definitive treatment with surgical vermilionectomy  </a:t>
            </a:r>
          </a:p>
          <a:p>
            <a:pPr lvl="2"/>
            <a:r>
              <a:rPr lang="en-US" sz="2000" dirty="0"/>
              <a:t>Physical destruction (e.g., cryotherapy)</a:t>
            </a:r>
          </a:p>
          <a:p>
            <a:pPr lvl="2"/>
            <a:r>
              <a:rPr lang="en-US" sz="2000" dirty="0"/>
              <a:t>Topical chemo- or immunotherapy</a:t>
            </a:r>
          </a:p>
          <a:p>
            <a:pPr lvl="2"/>
            <a:r>
              <a:rPr lang="en-US" sz="2000" dirty="0"/>
              <a:t>Laser therapy – similar efficacy to surgery but less invasive and with lower risk </a:t>
            </a:r>
          </a:p>
        </p:txBody>
      </p:sp>
    </p:spTree>
    <p:extLst>
      <p:ext uri="{BB962C8B-B14F-4D97-AF65-F5344CB8AC3E}">
        <p14:creationId xmlns:p14="http://schemas.microsoft.com/office/powerpoint/2010/main" val="31023846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10E07-C4EE-DADE-7E77-23B2AF52D28C}"/>
              </a:ext>
            </a:extLst>
          </p:cNvPr>
          <p:cNvSpPr>
            <a:spLocks noGrp="1"/>
          </p:cNvSpPr>
          <p:nvPr>
            <p:ph type="title"/>
          </p:nvPr>
        </p:nvSpPr>
        <p:spPr/>
        <p:txBody>
          <a:bodyPr/>
          <a:lstStyle/>
          <a:p>
            <a:r>
              <a:rPr lang="en-US" dirty="0"/>
              <a:t>Actinic Cheilitis: Laser</a:t>
            </a:r>
          </a:p>
        </p:txBody>
      </p:sp>
      <p:sp>
        <p:nvSpPr>
          <p:cNvPr id="3" name="Content Placeholder 2">
            <a:extLst>
              <a:ext uri="{FF2B5EF4-FFF2-40B4-BE49-F238E27FC236}">
                <a16:creationId xmlns:a16="http://schemas.microsoft.com/office/drawing/2014/main" id="{8AE839CB-80F7-9A36-5114-5EC56D3F395B}"/>
              </a:ext>
            </a:extLst>
          </p:cNvPr>
          <p:cNvSpPr>
            <a:spLocks noGrp="1"/>
          </p:cNvSpPr>
          <p:nvPr>
            <p:ph idx="1"/>
          </p:nvPr>
        </p:nvSpPr>
        <p:spPr>
          <a:xfrm>
            <a:off x="838200" y="1825624"/>
            <a:ext cx="7810041" cy="5032375"/>
          </a:xfrm>
        </p:spPr>
        <p:txBody>
          <a:bodyPr>
            <a:normAutofit/>
          </a:bodyPr>
          <a:lstStyle/>
          <a:p>
            <a:r>
              <a:rPr lang="en-US" dirty="0"/>
              <a:t>CO</a:t>
            </a:r>
            <a:r>
              <a:rPr lang="en-US" baseline="-25000" dirty="0"/>
              <a:t>2 </a:t>
            </a:r>
            <a:r>
              <a:rPr lang="en-US" dirty="0"/>
              <a:t>laser is commonly used as a treatment modality for actinic cheilitis</a:t>
            </a:r>
          </a:p>
          <a:p>
            <a:pPr lvl="1"/>
            <a:r>
              <a:rPr lang="en-US" sz="2000" dirty="0"/>
              <a:t>CO</a:t>
            </a:r>
            <a:r>
              <a:rPr lang="en-US" sz="2000" baseline="-25000" dirty="0"/>
              <a:t>2 </a:t>
            </a:r>
            <a:r>
              <a:rPr lang="en-US" sz="2000" dirty="0"/>
              <a:t>lasers emit light at 10,600 nm </a:t>
            </a:r>
            <a:r>
              <a:rPr lang="en-US" sz="2000" dirty="0">
                <a:sym typeface="Wingdings" panose="05000000000000000000" pitchFamily="2" charset="2"/>
              </a:rPr>
              <a:t> chromophore is water</a:t>
            </a:r>
          </a:p>
          <a:p>
            <a:pPr lvl="2"/>
            <a:r>
              <a:rPr lang="en-US" sz="1600" dirty="0">
                <a:sym typeface="Wingdings" panose="05000000000000000000" pitchFamily="2" charset="2"/>
              </a:rPr>
              <a:t>Vaporization of the intracellular water  local tissue ablation</a:t>
            </a:r>
          </a:p>
          <a:p>
            <a:pPr lvl="1"/>
            <a:r>
              <a:rPr lang="en-US" sz="2000" dirty="0">
                <a:sym typeface="Wingdings" panose="05000000000000000000" pitchFamily="2" charset="2"/>
              </a:rPr>
              <a:t>Different types of </a:t>
            </a:r>
            <a:r>
              <a:rPr lang="en-US" sz="2000" dirty="0"/>
              <a:t>CO</a:t>
            </a:r>
            <a:r>
              <a:rPr lang="en-US" sz="2000" baseline="-25000" dirty="0"/>
              <a:t>2 </a:t>
            </a:r>
            <a:r>
              <a:rPr lang="en-US" sz="2000" dirty="0"/>
              <a:t>lasers: Fractionated (ablative and non-ablative) and non-fractionated</a:t>
            </a:r>
          </a:p>
          <a:p>
            <a:pPr lvl="1"/>
            <a:r>
              <a:rPr lang="en-US" sz="2000" dirty="0"/>
              <a:t>Different modes of CO</a:t>
            </a:r>
            <a:r>
              <a:rPr lang="en-US" sz="2000" baseline="-25000" dirty="0"/>
              <a:t>2 </a:t>
            </a:r>
            <a:r>
              <a:rPr lang="en-US" sz="2000" dirty="0"/>
              <a:t>lasers: Continuous-wave or pulsed</a:t>
            </a:r>
          </a:p>
          <a:p>
            <a:r>
              <a:rPr lang="en-US" dirty="0"/>
              <a:t>Other lasers used include </a:t>
            </a:r>
            <a:r>
              <a:rPr lang="en-US" dirty="0" err="1"/>
              <a:t>Er:YAG</a:t>
            </a:r>
            <a:r>
              <a:rPr lang="en-US" dirty="0"/>
              <a:t> and 1927 nm thulium laser</a:t>
            </a:r>
          </a:p>
          <a:p>
            <a:r>
              <a:rPr lang="en-US" dirty="0"/>
              <a:t>Recent systematic review by </a:t>
            </a:r>
            <a:r>
              <a:rPr lang="en-US" dirty="0" err="1"/>
              <a:t>Ayen</a:t>
            </a:r>
            <a:r>
              <a:rPr lang="en-US" dirty="0"/>
              <a:t>-Rodriguez et al. found complete clearance of AC in 92.5% of patients with laser therapy (most included studies used CO</a:t>
            </a:r>
            <a:r>
              <a:rPr lang="en-US" baseline="-25000" dirty="0"/>
              <a:t>2 </a:t>
            </a:r>
            <a:r>
              <a:rPr lang="en-US" dirty="0"/>
              <a:t>laser)</a:t>
            </a:r>
          </a:p>
          <a:p>
            <a:pPr lvl="1"/>
            <a:r>
              <a:rPr lang="en-US" sz="2000" dirty="0"/>
              <a:t>Cosmetic outcomes and patient satisfaction generally noted to be excellent</a:t>
            </a:r>
          </a:p>
        </p:txBody>
      </p:sp>
    </p:spTree>
    <p:extLst>
      <p:ext uri="{BB962C8B-B14F-4D97-AF65-F5344CB8AC3E}">
        <p14:creationId xmlns:p14="http://schemas.microsoft.com/office/powerpoint/2010/main" val="32005854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F257C-8290-A34B-A975-46B0AEF6CBC2}"/>
              </a:ext>
            </a:extLst>
          </p:cNvPr>
          <p:cNvSpPr>
            <a:spLocks noGrp="1"/>
          </p:cNvSpPr>
          <p:nvPr>
            <p:ph type="ctrTitle"/>
          </p:nvPr>
        </p:nvSpPr>
        <p:spPr/>
        <p:txBody>
          <a:bodyPr/>
          <a:lstStyle/>
          <a:p>
            <a:r>
              <a:rPr lang="en-US" dirty="0"/>
              <a:t>Board Review Questions </a:t>
            </a:r>
          </a:p>
        </p:txBody>
      </p:sp>
    </p:spTree>
    <p:extLst>
      <p:ext uri="{BB962C8B-B14F-4D97-AF65-F5344CB8AC3E}">
        <p14:creationId xmlns:p14="http://schemas.microsoft.com/office/powerpoint/2010/main" val="35354058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0247B-84B4-C46C-6221-9045F7FD0C3E}"/>
              </a:ext>
            </a:extLst>
          </p:cNvPr>
          <p:cNvSpPr>
            <a:spLocks noGrp="1"/>
          </p:cNvSpPr>
          <p:nvPr>
            <p:ph type="title"/>
          </p:nvPr>
        </p:nvSpPr>
        <p:spPr/>
        <p:txBody>
          <a:bodyPr/>
          <a:lstStyle/>
          <a:p>
            <a:r>
              <a:rPr lang="en-US" dirty="0"/>
              <a:t>Board Review Questions</a:t>
            </a:r>
          </a:p>
        </p:txBody>
      </p:sp>
      <p:sp>
        <p:nvSpPr>
          <p:cNvPr id="3" name="Content Placeholder 2">
            <a:extLst>
              <a:ext uri="{FF2B5EF4-FFF2-40B4-BE49-F238E27FC236}">
                <a16:creationId xmlns:a16="http://schemas.microsoft.com/office/drawing/2014/main" id="{E40AA7E2-CD88-2DFC-BCE3-F7F79A38D7A9}"/>
              </a:ext>
            </a:extLst>
          </p:cNvPr>
          <p:cNvSpPr>
            <a:spLocks noGrp="1"/>
          </p:cNvSpPr>
          <p:nvPr>
            <p:ph idx="1"/>
          </p:nvPr>
        </p:nvSpPr>
        <p:spPr/>
        <p:txBody>
          <a:bodyPr>
            <a:normAutofit fontScale="92500" lnSpcReduction="10000"/>
          </a:bodyPr>
          <a:lstStyle/>
          <a:p>
            <a:pPr marL="0" indent="0">
              <a:buNone/>
            </a:pPr>
            <a:r>
              <a:rPr lang="en-US" b="1" dirty="0">
                <a:cs typeface="Arial" panose="020B0604020202020204" pitchFamily="34" charset="0"/>
              </a:rPr>
              <a:t>1. Selective </a:t>
            </a:r>
            <a:r>
              <a:rPr lang="en-US" b="1" dirty="0" err="1">
                <a:cs typeface="Arial" panose="020B0604020202020204" pitchFamily="34" charset="0"/>
              </a:rPr>
              <a:t>photothermolysis</a:t>
            </a:r>
            <a:r>
              <a:rPr lang="en-US" b="1" dirty="0">
                <a:cs typeface="Arial" panose="020B0604020202020204" pitchFamily="34" charset="0"/>
              </a:rPr>
              <a:t> relies on all of the following except:</a:t>
            </a:r>
          </a:p>
          <a:p>
            <a:pPr marL="0" indent="0">
              <a:buNone/>
            </a:pPr>
            <a:endParaRPr lang="en-US" dirty="0">
              <a:cs typeface="Arial" panose="020B0604020202020204" pitchFamily="34" charset="0"/>
            </a:endParaRPr>
          </a:p>
          <a:p>
            <a:pPr marL="1163638" indent="-457200">
              <a:buFont typeface="+mj-lt"/>
              <a:buAutoNum type="alphaUcPeriod"/>
            </a:pPr>
            <a:r>
              <a:rPr lang="en-US" dirty="0">
                <a:cs typeface="Arial" panose="020B0604020202020204" pitchFamily="34" charset="0"/>
              </a:rPr>
              <a:t>A wavelength that is attracted to the target chromophore </a:t>
            </a:r>
          </a:p>
          <a:p>
            <a:pPr marL="1163638" indent="-457200">
              <a:buFont typeface="+mj-lt"/>
              <a:buAutoNum type="alphaUcPeriod"/>
            </a:pPr>
            <a:r>
              <a:rPr lang="en-US" dirty="0">
                <a:cs typeface="Arial" panose="020B0604020202020204" pitchFamily="34" charset="0"/>
              </a:rPr>
              <a:t>A pulse duration that confines heat from the laser pulse in/near the target</a:t>
            </a:r>
          </a:p>
          <a:p>
            <a:pPr marL="1163638" indent="-457200">
              <a:buFont typeface="+mj-lt"/>
              <a:buAutoNum type="alphaUcPeriod"/>
            </a:pPr>
            <a:r>
              <a:rPr lang="en-US" dirty="0">
                <a:cs typeface="Arial" panose="020B0604020202020204" pitchFamily="34" charset="0"/>
              </a:rPr>
              <a:t>A spot size that is equal to the size of the target</a:t>
            </a:r>
          </a:p>
          <a:p>
            <a:pPr marL="1163638" indent="-457200">
              <a:buFont typeface="+mj-lt"/>
              <a:buAutoNum type="alphaUcPeriod"/>
            </a:pPr>
            <a:r>
              <a:rPr lang="en-US" dirty="0">
                <a:cs typeface="Arial" panose="020B0604020202020204" pitchFamily="34" charset="0"/>
              </a:rPr>
              <a:t>A fluence that treats the target but reduces nonspecific injury</a:t>
            </a:r>
          </a:p>
          <a:p>
            <a:pPr marL="1163638" indent="-457200">
              <a:buFont typeface="+mj-lt"/>
              <a:buAutoNum type="alphaUcPeriod"/>
            </a:pPr>
            <a:r>
              <a:rPr lang="en-US" dirty="0">
                <a:cs typeface="Arial" panose="020B0604020202020204" pitchFamily="34" charset="0"/>
              </a:rPr>
              <a:t>A pulse duration that is equal to the target’s thermal relaxation time</a:t>
            </a:r>
          </a:p>
          <a:p>
            <a:pPr marL="0" indent="0">
              <a:buNone/>
            </a:pPr>
            <a:endParaRPr lang="en-US" dirty="0">
              <a:cs typeface="Arial" panose="020B0604020202020204" pitchFamily="34" charset="0"/>
            </a:endParaRPr>
          </a:p>
        </p:txBody>
      </p:sp>
    </p:spTree>
    <p:extLst>
      <p:ext uri="{BB962C8B-B14F-4D97-AF65-F5344CB8AC3E}">
        <p14:creationId xmlns:p14="http://schemas.microsoft.com/office/powerpoint/2010/main" val="27782239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0247B-84B4-C46C-6221-9045F7FD0C3E}"/>
              </a:ext>
            </a:extLst>
          </p:cNvPr>
          <p:cNvSpPr>
            <a:spLocks noGrp="1"/>
          </p:cNvSpPr>
          <p:nvPr>
            <p:ph type="title"/>
          </p:nvPr>
        </p:nvSpPr>
        <p:spPr/>
        <p:txBody>
          <a:bodyPr/>
          <a:lstStyle/>
          <a:p>
            <a:r>
              <a:rPr lang="en-US" dirty="0"/>
              <a:t>Board Review Questions</a:t>
            </a:r>
          </a:p>
        </p:txBody>
      </p:sp>
      <p:sp>
        <p:nvSpPr>
          <p:cNvPr id="3" name="Content Placeholder 2">
            <a:extLst>
              <a:ext uri="{FF2B5EF4-FFF2-40B4-BE49-F238E27FC236}">
                <a16:creationId xmlns:a16="http://schemas.microsoft.com/office/drawing/2014/main" id="{E40AA7E2-CD88-2DFC-BCE3-F7F79A38D7A9}"/>
              </a:ext>
            </a:extLst>
          </p:cNvPr>
          <p:cNvSpPr>
            <a:spLocks noGrp="1"/>
          </p:cNvSpPr>
          <p:nvPr>
            <p:ph idx="1"/>
          </p:nvPr>
        </p:nvSpPr>
        <p:spPr/>
        <p:txBody>
          <a:bodyPr>
            <a:normAutofit fontScale="92500" lnSpcReduction="10000"/>
          </a:bodyPr>
          <a:lstStyle/>
          <a:p>
            <a:pPr marL="0" indent="0">
              <a:buNone/>
            </a:pPr>
            <a:r>
              <a:rPr lang="en-US" b="1" dirty="0">
                <a:cs typeface="Arial" panose="020B0604020202020204" pitchFamily="34" charset="0"/>
              </a:rPr>
              <a:t>1. Selective </a:t>
            </a:r>
            <a:r>
              <a:rPr lang="en-US" b="1" dirty="0" err="1">
                <a:cs typeface="Arial" panose="020B0604020202020204" pitchFamily="34" charset="0"/>
              </a:rPr>
              <a:t>photothermolysis</a:t>
            </a:r>
            <a:r>
              <a:rPr lang="en-US" b="1" dirty="0">
                <a:cs typeface="Arial" panose="020B0604020202020204" pitchFamily="34" charset="0"/>
              </a:rPr>
              <a:t> relies on all of the following except:</a:t>
            </a:r>
          </a:p>
          <a:p>
            <a:pPr marL="0" indent="0">
              <a:buNone/>
            </a:pPr>
            <a:endParaRPr lang="en-US" dirty="0">
              <a:cs typeface="Arial" panose="020B0604020202020204" pitchFamily="34" charset="0"/>
            </a:endParaRPr>
          </a:p>
          <a:p>
            <a:pPr marL="1163638" indent="-457200">
              <a:buFont typeface="+mj-lt"/>
              <a:buAutoNum type="alphaUcPeriod"/>
            </a:pPr>
            <a:r>
              <a:rPr lang="en-US" dirty="0">
                <a:cs typeface="Arial" panose="020B0604020202020204" pitchFamily="34" charset="0"/>
              </a:rPr>
              <a:t>A wavelength that is attracted to the target chromophore </a:t>
            </a:r>
          </a:p>
          <a:p>
            <a:pPr marL="1163638" indent="-457200">
              <a:buFont typeface="+mj-lt"/>
              <a:buAutoNum type="alphaUcPeriod"/>
            </a:pPr>
            <a:r>
              <a:rPr lang="en-US" dirty="0">
                <a:cs typeface="Arial" panose="020B0604020202020204" pitchFamily="34" charset="0"/>
              </a:rPr>
              <a:t>A pulse duration that confines heat from the laser pulse in/near the target</a:t>
            </a:r>
          </a:p>
          <a:p>
            <a:pPr marL="1163638" indent="-457200">
              <a:buFont typeface="+mj-lt"/>
              <a:buAutoNum type="alphaUcPeriod"/>
            </a:pPr>
            <a:r>
              <a:rPr lang="en-US" b="1" dirty="0">
                <a:solidFill>
                  <a:srgbClr val="FF0000"/>
                </a:solidFill>
                <a:cs typeface="Arial" panose="020B0604020202020204" pitchFamily="34" charset="0"/>
              </a:rPr>
              <a:t>A spot size that is equal to the size of the target</a:t>
            </a:r>
          </a:p>
          <a:p>
            <a:pPr marL="1163638" indent="-457200">
              <a:buFont typeface="+mj-lt"/>
              <a:buAutoNum type="alphaUcPeriod"/>
            </a:pPr>
            <a:r>
              <a:rPr lang="en-US" dirty="0">
                <a:cs typeface="Arial" panose="020B0604020202020204" pitchFamily="34" charset="0"/>
              </a:rPr>
              <a:t>A fluence that treats the target but reduces nonspecific injury</a:t>
            </a:r>
          </a:p>
          <a:p>
            <a:pPr marL="1163638" indent="-457200">
              <a:buFont typeface="+mj-lt"/>
              <a:buAutoNum type="alphaUcPeriod"/>
            </a:pPr>
            <a:r>
              <a:rPr lang="en-US" dirty="0">
                <a:cs typeface="Arial" panose="020B0604020202020204" pitchFamily="34" charset="0"/>
              </a:rPr>
              <a:t>A pulse duration that is equal to the target’s thermal relaxation time</a:t>
            </a:r>
          </a:p>
          <a:p>
            <a:pPr marL="0" indent="0">
              <a:buNone/>
            </a:pPr>
            <a:endParaRPr lang="en-US" dirty="0">
              <a:cs typeface="Arial" panose="020B0604020202020204" pitchFamily="34" charset="0"/>
            </a:endParaRPr>
          </a:p>
        </p:txBody>
      </p:sp>
    </p:spTree>
    <p:extLst>
      <p:ext uri="{BB962C8B-B14F-4D97-AF65-F5344CB8AC3E}">
        <p14:creationId xmlns:p14="http://schemas.microsoft.com/office/powerpoint/2010/main" val="24410590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0247B-84B4-C46C-6221-9045F7FD0C3E}"/>
              </a:ext>
            </a:extLst>
          </p:cNvPr>
          <p:cNvSpPr>
            <a:spLocks noGrp="1"/>
          </p:cNvSpPr>
          <p:nvPr>
            <p:ph type="title"/>
          </p:nvPr>
        </p:nvSpPr>
        <p:spPr/>
        <p:txBody>
          <a:bodyPr/>
          <a:lstStyle/>
          <a:p>
            <a:r>
              <a:rPr lang="en-US" dirty="0"/>
              <a:t>Board Review Questions</a:t>
            </a:r>
          </a:p>
        </p:txBody>
      </p:sp>
      <p:sp>
        <p:nvSpPr>
          <p:cNvPr id="3" name="Content Placeholder 2">
            <a:extLst>
              <a:ext uri="{FF2B5EF4-FFF2-40B4-BE49-F238E27FC236}">
                <a16:creationId xmlns:a16="http://schemas.microsoft.com/office/drawing/2014/main" id="{E40AA7E2-CD88-2DFC-BCE3-F7F79A38D7A9}"/>
              </a:ext>
            </a:extLst>
          </p:cNvPr>
          <p:cNvSpPr>
            <a:spLocks noGrp="1"/>
          </p:cNvSpPr>
          <p:nvPr>
            <p:ph idx="1"/>
          </p:nvPr>
        </p:nvSpPr>
        <p:spPr/>
        <p:txBody>
          <a:bodyPr>
            <a:normAutofit fontScale="85000" lnSpcReduction="20000"/>
          </a:bodyPr>
          <a:lstStyle/>
          <a:p>
            <a:pPr marL="0" indent="0">
              <a:buNone/>
            </a:pPr>
            <a:r>
              <a:rPr lang="en-US" b="1" dirty="0">
                <a:cs typeface="Arial" panose="020B0604020202020204" pitchFamily="34" charset="0"/>
              </a:rPr>
              <a:t>2. A 36-year-old patient with a longstanding history of port-wine stain on the left upper arm presents to discuss treatment options. He received pulsed dye laser (PDL) treatments as a child with good results. However, the lesion began to darken in adulthood with the additional development of bleeding nodules. PDL therapy was resumed. While there was some improvement in the overall color, after several treatments with PDL at purpuric settings, the nodules remain. What is the next best step?</a:t>
            </a:r>
          </a:p>
          <a:p>
            <a:pPr marL="0" indent="0">
              <a:buNone/>
            </a:pPr>
            <a:endParaRPr lang="en-US" dirty="0">
              <a:cs typeface="Arial" panose="020B0604020202020204" pitchFamily="34" charset="0"/>
            </a:endParaRPr>
          </a:p>
          <a:p>
            <a:pPr marL="1163638" indent="-457200">
              <a:buFont typeface="+mj-lt"/>
              <a:buAutoNum type="alphaUcPeriod"/>
            </a:pPr>
            <a:r>
              <a:rPr lang="en-US" dirty="0">
                <a:cs typeface="Arial" panose="020B0604020202020204" pitchFamily="34" charset="0"/>
              </a:rPr>
              <a:t>Continue PDL treatment at non-purpuric settings</a:t>
            </a:r>
          </a:p>
          <a:p>
            <a:pPr marL="1163638" indent="-457200">
              <a:buFont typeface="+mj-lt"/>
              <a:buAutoNum type="alphaUcPeriod"/>
            </a:pPr>
            <a:r>
              <a:rPr lang="en-US" dirty="0">
                <a:cs typeface="Arial" panose="020B0604020202020204" pitchFamily="34" charset="0"/>
              </a:rPr>
              <a:t>Continue PDL treatment but with gray-white color as the clinical endpoint</a:t>
            </a:r>
          </a:p>
          <a:p>
            <a:pPr marL="1163638" indent="-457200">
              <a:buFont typeface="+mj-lt"/>
              <a:buAutoNum type="alphaUcPeriod"/>
            </a:pPr>
            <a:r>
              <a:rPr lang="en-US" dirty="0">
                <a:cs typeface="Arial" panose="020B0604020202020204" pitchFamily="34" charset="0"/>
              </a:rPr>
              <a:t>Switch to </a:t>
            </a:r>
            <a:r>
              <a:rPr lang="en-US" dirty="0" err="1">
                <a:cs typeface="Arial" panose="020B0604020202020204" pitchFamily="34" charset="0"/>
              </a:rPr>
              <a:t>Nd:YAG</a:t>
            </a:r>
            <a:r>
              <a:rPr lang="en-US" dirty="0">
                <a:cs typeface="Arial" panose="020B0604020202020204" pitchFamily="34" charset="0"/>
              </a:rPr>
              <a:t> laser treatment</a:t>
            </a:r>
          </a:p>
          <a:p>
            <a:pPr marL="1163638" indent="-457200">
              <a:buFont typeface="+mj-lt"/>
              <a:buAutoNum type="alphaUcPeriod"/>
            </a:pPr>
            <a:r>
              <a:rPr lang="en-US" dirty="0">
                <a:cs typeface="Arial" panose="020B0604020202020204" pitchFamily="34" charset="0"/>
              </a:rPr>
              <a:t>Start topical timolol</a:t>
            </a:r>
          </a:p>
          <a:p>
            <a:pPr marL="1163638" indent="-457200">
              <a:buFont typeface="+mj-lt"/>
              <a:buAutoNum type="alphaUcPeriod"/>
            </a:pPr>
            <a:r>
              <a:rPr lang="en-US" dirty="0">
                <a:cs typeface="Arial" panose="020B0604020202020204" pitchFamily="34" charset="0"/>
              </a:rPr>
              <a:t>Proceed with surgical excision of the nodules</a:t>
            </a:r>
          </a:p>
          <a:p>
            <a:pPr marL="0" indent="0">
              <a:buNone/>
            </a:pPr>
            <a:endParaRPr lang="en-US" dirty="0">
              <a:cs typeface="Arial" panose="020B0604020202020204" pitchFamily="34" charset="0"/>
            </a:endParaRPr>
          </a:p>
        </p:txBody>
      </p:sp>
    </p:spTree>
    <p:extLst>
      <p:ext uri="{BB962C8B-B14F-4D97-AF65-F5344CB8AC3E}">
        <p14:creationId xmlns:p14="http://schemas.microsoft.com/office/powerpoint/2010/main" val="1633773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F257C-8290-A34B-A975-46B0AEF6CBC2}"/>
              </a:ext>
            </a:extLst>
          </p:cNvPr>
          <p:cNvSpPr>
            <a:spLocks noGrp="1"/>
          </p:cNvSpPr>
          <p:nvPr>
            <p:ph type="ctrTitle"/>
          </p:nvPr>
        </p:nvSpPr>
        <p:spPr/>
        <p:txBody>
          <a:bodyPr/>
          <a:lstStyle/>
          <a:p>
            <a:r>
              <a:rPr lang="en-US" dirty="0"/>
              <a:t>Introduction and Background</a:t>
            </a:r>
          </a:p>
        </p:txBody>
      </p:sp>
    </p:spTree>
    <p:extLst>
      <p:ext uri="{BB962C8B-B14F-4D97-AF65-F5344CB8AC3E}">
        <p14:creationId xmlns:p14="http://schemas.microsoft.com/office/powerpoint/2010/main" val="5770884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0247B-84B4-C46C-6221-9045F7FD0C3E}"/>
              </a:ext>
            </a:extLst>
          </p:cNvPr>
          <p:cNvSpPr>
            <a:spLocks noGrp="1"/>
          </p:cNvSpPr>
          <p:nvPr>
            <p:ph type="title"/>
          </p:nvPr>
        </p:nvSpPr>
        <p:spPr/>
        <p:txBody>
          <a:bodyPr/>
          <a:lstStyle/>
          <a:p>
            <a:r>
              <a:rPr lang="en-US" dirty="0"/>
              <a:t>Board Review Questions</a:t>
            </a:r>
          </a:p>
        </p:txBody>
      </p:sp>
      <p:sp>
        <p:nvSpPr>
          <p:cNvPr id="3" name="Content Placeholder 2">
            <a:extLst>
              <a:ext uri="{FF2B5EF4-FFF2-40B4-BE49-F238E27FC236}">
                <a16:creationId xmlns:a16="http://schemas.microsoft.com/office/drawing/2014/main" id="{E40AA7E2-CD88-2DFC-BCE3-F7F79A38D7A9}"/>
              </a:ext>
            </a:extLst>
          </p:cNvPr>
          <p:cNvSpPr>
            <a:spLocks noGrp="1"/>
          </p:cNvSpPr>
          <p:nvPr>
            <p:ph idx="1"/>
          </p:nvPr>
        </p:nvSpPr>
        <p:spPr/>
        <p:txBody>
          <a:bodyPr>
            <a:normAutofit fontScale="85000" lnSpcReduction="20000"/>
          </a:bodyPr>
          <a:lstStyle/>
          <a:p>
            <a:pPr marL="0" indent="0">
              <a:buNone/>
            </a:pPr>
            <a:r>
              <a:rPr lang="en-US" b="1" dirty="0">
                <a:cs typeface="Arial" panose="020B0604020202020204" pitchFamily="34" charset="0"/>
              </a:rPr>
              <a:t>2. A 36-year-old patient with a longstanding history of port-wine stain on the left upper arm presents to discuss treatment options. He received pulsed dye laser (PDL) treatments as a child with good results. However, the lesion began to darken in adulthood with the additional development of bleeding nodules. PDL therapy was resumed. While there was some improvement in the overall color, after several treatments with PDL at purpuric settings, the nodules remain. What is the next best step?</a:t>
            </a:r>
          </a:p>
          <a:p>
            <a:pPr marL="0" indent="0">
              <a:buNone/>
            </a:pPr>
            <a:endParaRPr lang="en-US" dirty="0">
              <a:cs typeface="Arial" panose="020B0604020202020204" pitchFamily="34" charset="0"/>
            </a:endParaRPr>
          </a:p>
          <a:p>
            <a:pPr marL="1163638" indent="-457200">
              <a:buFont typeface="+mj-lt"/>
              <a:buAutoNum type="alphaUcPeriod"/>
            </a:pPr>
            <a:r>
              <a:rPr lang="en-US" dirty="0">
                <a:cs typeface="Arial" panose="020B0604020202020204" pitchFamily="34" charset="0"/>
              </a:rPr>
              <a:t>Continue PDL treatment at non-purpuric settings</a:t>
            </a:r>
          </a:p>
          <a:p>
            <a:pPr marL="1163638" indent="-457200">
              <a:buFont typeface="+mj-lt"/>
              <a:buAutoNum type="alphaUcPeriod"/>
            </a:pPr>
            <a:r>
              <a:rPr lang="en-US" dirty="0">
                <a:cs typeface="Arial" panose="020B0604020202020204" pitchFamily="34" charset="0"/>
              </a:rPr>
              <a:t>Continue PDL treatment but with gray-white color as the clinical endpoint</a:t>
            </a:r>
          </a:p>
          <a:p>
            <a:pPr marL="1163638" indent="-457200">
              <a:buFont typeface="+mj-lt"/>
              <a:buAutoNum type="alphaUcPeriod"/>
            </a:pPr>
            <a:r>
              <a:rPr lang="en-US" b="1" dirty="0">
                <a:solidFill>
                  <a:srgbClr val="FF0000"/>
                </a:solidFill>
                <a:cs typeface="Arial" panose="020B0604020202020204" pitchFamily="34" charset="0"/>
              </a:rPr>
              <a:t>Switch to </a:t>
            </a:r>
            <a:r>
              <a:rPr lang="en-US" b="1" dirty="0" err="1">
                <a:solidFill>
                  <a:srgbClr val="FF0000"/>
                </a:solidFill>
                <a:cs typeface="Arial" panose="020B0604020202020204" pitchFamily="34" charset="0"/>
              </a:rPr>
              <a:t>Nd:YAG</a:t>
            </a:r>
            <a:r>
              <a:rPr lang="en-US" b="1" dirty="0">
                <a:solidFill>
                  <a:srgbClr val="FF0000"/>
                </a:solidFill>
                <a:cs typeface="Arial" panose="020B0604020202020204" pitchFamily="34" charset="0"/>
              </a:rPr>
              <a:t> laser treatment</a:t>
            </a:r>
          </a:p>
          <a:p>
            <a:pPr marL="1163638" indent="-457200">
              <a:buFont typeface="+mj-lt"/>
              <a:buAutoNum type="alphaUcPeriod"/>
            </a:pPr>
            <a:r>
              <a:rPr lang="en-US" dirty="0">
                <a:cs typeface="Arial" panose="020B0604020202020204" pitchFamily="34" charset="0"/>
              </a:rPr>
              <a:t>Start topical timolol</a:t>
            </a:r>
          </a:p>
          <a:p>
            <a:pPr marL="1163638" indent="-457200">
              <a:buFont typeface="+mj-lt"/>
              <a:buAutoNum type="alphaUcPeriod"/>
            </a:pPr>
            <a:r>
              <a:rPr lang="en-US" dirty="0">
                <a:cs typeface="Arial" panose="020B0604020202020204" pitchFamily="34" charset="0"/>
              </a:rPr>
              <a:t>Proceed with surgical excision of the nodules</a:t>
            </a:r>
          </a:p>
          <a:p>
            <a:pPr marL="0" indent="0">
              <a:buNone/>
            </a:pPr>
            <a:endParaRPr lang="en-US" dirty="0">
              <a:cs typeface="Arial" panose="020B0604020202020204" pitchFamily="34" charset="0"/>
            </a:endParaRPr>
          </a:p>
        </p:txBody>
      </p:sp>
    </p:spTree>
    <p:extLst>
      <p:ext uri="{BB962C8B-B14F-4D97-AF65-F5344CB8AC3E}">
        <p14:creationId xmlns:p14="http://schemas.microsoft.com/office/powerpoint/2010/main" val="39309471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0247B-84B4-C46C-6221-9045F7FD0C3E}"/>
              </a:ext>
            </a:extLst>
          </p:cNvPr>
          <p:cNvSpPr>
            <a:spLocks noGrp="1"/>
          </p:cNvSpPr>
          <p:nvPr>
            <p:ph type="title"/>
          </p:nvPr>
        </p:nvSpPr>
        <p:spPr/>
        <p:txBody>
          <a:bodyPr/>
          <a:lstStyle/>
          <a:p>
            <a:r>
              <a:rPr lang="en-US" dirty="0"/>
              <a:t>Board Review Questions</a:t>
            </a:r>
          </a:p>
        </p:txBody>
      </p:sp>
      <p:sp>
        <p:nvSpPr>
          <p:cNvPr id="3" name="Content Placeholder 2">
            <a:extLst>
              <a:ext uri="{FF2B5EF4-FFF2-40B4-BE49-F238E27FC236}">
                <a16:creationId xmlns:a16="http://schemas.microsoft.com/office/drawing/2014/main" id="{E40AA7E2-CD88-2DFC-BCE3-F7F79A38D7A9}"/>
              </a:ext>
            </a:extLst>
          </p:cNvPr>
          <p:cNvSpPr>
            <a:spLocks noGrp="1"/>
          </p:cNvSpPr>
          <p:nvPr>
            <p:ph idx="1"/>
          </p:nvPr>
        </p:nvSpPr>
        <p:spPr/>
        <p:txBody>
          <a:bodyPr>
            <a:normAutofit lnSpcReduction="10000"/>
          </a:bodyPr>
          <a:lstStyle/>
          <a:p>
            <a:pPr marL="0" indent="0">
              <a:buNone/>
            </a:pPr>
            <a:r>
              <a:rPr lang="en-US" b="1" dirty="0">
                <a:cs typeface="Arial" panose="020B0604020202020204" pitchFamily="34" charset="0"/>
              </a:rPr>
              <a:t>3. A 46-year-old woman with Fitzpatrick type VI skin presents to discuss laser hair removal for the upper lip and chin. She notes that her hair is black in these areas. Which laser modality is most appropriate for this patient?</a:t>
            </a:r>
          </a:p>
          <a:p>
            <a:pPr marL="0" indent="0">
              <a:buNone/>
            </a:pPr>
            <a:endParaRPr lang="en-US" dirty="0">
              <a:cs typeface="Arial" panose="020B0604020202020204" pitchFamily="34" charset="0"/>
            </a:endParaRPr>
          </a:p>
          <a:p>
            <a:pPr marL="1163638" indent="-457200">
              <a:buFont typeface="+mj-lt"/>
              <a:buAutoNum type="alphaUcPeriod"/>
            </a:pPr>
            <a:r>
              <a:rPr lang="en-US" dirty="0">
                <a:cs typeface="Arial" panose="020B0604020202020204" pitchFamily="34" charset="0"/>
              </a:rPr>
              <a:t>Long-pulsed </a:t>
            </a:r>
            <a:r>
              <a:rPr lang="en-US" dirty="0" err="1">
                <a:cs typeface="Arial" panose="020B0604020202020204" pitchFamily="34" charset="0"/>
              </a:rPr>
              <a:t>Nd:YAG</a:t>
            </a:r>
            <a:endParaRPr lang="en-US" dirty="0">
              <a:cs typeface="Arial" panose="020B0604020202020204" pitchFamily="34" charset="0"/>
            </a:endParaRPr>
          </a:p>
          <a:p>
            <a:pPr marL="1163638" indent="-457200">
              <a:buFont typeface="+mj-lt"/>
              <a:buAutoNum type="alphaUcPeriod"/>
            </a:pPr>
            <a:r>
              <a:rPr lang="en-US" dirty="0">
                <a:cs typeface="Arial" panose="020B0604020202020204" pitchFamily="34" charset="0"/>
              </a:rPr>
              <a:t>Alexandrite</a:t>
            </a:r>
          </a:p>
          <a:p>
            <a:pPr marL="1163638" indent="-457200">
              <a:buFont typeface="+mj-lt"/>
              <a:buAutoNum type="alphaUcPeriod"/>
            </a:pPr>
            <a:r>
              <a:rPr lang="en-US" dirty="0">
                <a:cs typeface="Arial" panose="020B0604020202020204" pitchFamily="34" charset="0"/>
              </a:rPr>
              <a:t>Q-switched </a:t>
            </a:r>
            <a:r>
              <a:rPr lang="en-US" dirty="0" err="1">
                <a:cs typeface="Arial" panose="020B0604020202020204" pitchFamily="34" charset="0"/>
              </a:rPr>
              <a:t>Nd:YAG</a:t>
            </a:r>
            <a:endParaRPr lang="en-US" dirty="0">
              <a:cs typeface="Arial" panose="020B0604020202020204" pitchFamily="34" charset="0"/>
            </a:endParaRPr>
          </a:p>
          <a:p>
            <a:pPr marL="1163638" indent="-457200">
              <a:buFont typeface="+mj-lt"/>
              <a:buAutoNum type="alphaUcPeriod"/>
            </a:pPr>
            <a:r>
              <a:rPr lang="en-US" dirty="0">
                <a:cs typeface="Arial" panose="020B0604020202020204" pitchFamily="34" charset="0"/>
              </a:rPr>
              <a:t>Diode</a:t>
            </a:r>
          </a:p>
          <a:p>
            <a:pPr marL="1163638" indent="-457200">
              <a:buFont typeface="+mj-lt"/>
              <a:buAutoNum type="alphaUcPeriod"/>
            </a:pPr>
            <a:r>
              <a:rPr lang="en-US" dirty="0">
                <a:cs typeface="Arial" panose="020B0604020202020204" pitchFamily="34" charset="0"/>
              </a:rPr>
              <a:t>Intense pulsed-light</a:t>
            </a:r>
          </a:p>
          <a:p>
            <a:pPr marL="0" indent="0">
              <a:buNone/>
            </a:pPr>
            <a:endParaRPr lang="en-US" dirty="0">
              <a:cs typeface="Arial" panose="020B0604020202020204" pitchFamily="34" charset="0"/>
            </a:endParaRPr>
          </a:p>
        </p:txBody>
      </p:sp>
    </p:spTree>
    <p:extLst>
      <p:ext uri="{BB962C8B-B14F-4D97-AF65-F5344CB8AC3E}">
        <p14:creationId xmlns:p14="http://schemas.microsoft.com/office/powerpoint/2010/main" val="10526571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0247B-84B4-C46C-6221-9045F7FD0C3E}"/>
              </a:ext>
            </a:extLst>
          </p:cNvPr>
          <p:cNvSpPr>
            <a:spLocks noGrp="1"/>
          </p:cNvSpPr>
          <p:nvPr>
            <p:ph type="title"/>
          </p:nvPr>
        </p:nvSpPr>
        <p:spPr/>
        <p:txBody>
          <a:bodyPr/>
          <a:lstStyle/>
          <a:p>
            <a:r>
              <a:rPr lang="en-US" dirty="0"/>
              <a:t>Board Review Questions</a:t>
            </a:r>
          </a:p>
        </p:txBody>
      </p:sp>
      <p:sp>
        <p:nvSpPr>
          <p:cNvPr id="3" name="Content Placeholder 2">
            <a:extLst>
              <a:ext uri="{FF2B5EF4-FFF2-40B4-BE49-F238E27FC236}">
                <a16:creationId xmlns:a16="http://schemas.microsoft.com/office/drawing/2014/main" id="{E40AA7E2-CD88-2DFC-BCE3-F7F79A38D7A9}"/>
              </a:ext>
            </a:extLst>
          </p:cNvPr>
          <p:cNvSpPr>
            <a:spLocks noGrp="1"/>
          </p:cNvSpPr>
          <p:nvPr>
            <p:ph idx="1"/>
          </p:nvPr>
        </p:nvSpPr>
        <p:spPr/>
        <p:txBody>
          <a:bodyPr>
            <a:normAutofit lnSpcReduction="10000"/>
          </a:bodyPr>
          <a:lstStyle/>
          <a:p>
            <a:pPr marL="0" indent="0">
              <a:buNone/>
            </a:pPr>
            <a:r>
              <a:rPr lang="en-US" b="1" dirty="0">
                <a:cs typeface="Arial" panose="020B0604020202020204" pitchFamily="34" charset="0"/>
              </a:rPr>
              <a:t>3. A 46-year-old woman with Fitzpatrick type VI skin presents to discuss laser hair removal for the upper lip and chin. She notes that her hair is black in these areas. Which laser modality is most appropriate for this patient?</a:t>
            </a:r>
          </a:p>
          <a:p>
            <a:pPr marL="0" indent="0">
              <a:buNone/>
            </a:pPr>
            <a:endParaRPr lang="en-US" dirty="0">
              <a:cs typeface="Arial" panose="020B0604020202020204" pitchFamily="34" charset="0"/>
            </a:endParaRPr>
          </a:p>
          <a:p>
            <a:pPr marL="1163638" indent="-457200">
              <a:buFont typeface="+mj-lt"/>
              <a:buAutoNum type="alphaUcPeriod"/>
            </a:pPr>
            <a:r>
              <a:rPr lang="en-US" b="1" dirty="0">
                <a:solidFill>
                  <a:srgbClr val="FF0000"/>
                </a:solidFill>
                <a:cs typeface="Arial" panose="020B0604020202020204" pitchFamily="34" charset="0"/>
              </a:rPr>
              <a:t>Long-pulsed </a:t>
            </a:r>
            <a:r>
              <a:rPr lang="en-US" b="1" dirty="0" err="1">
                <a:solidFill>
                  <a:srgbClr val="FF0000"/>
                </a:solidFill>
                <a:cs typeface="Arial" panose="020B0604020202020204" pitchFamily="34" charset="0"/>
              </a:rPr>
              <a:t>Nd:YAG</a:t>
            </a:r>
            <a:endParaRPr lang="en-US" b="1" dirty="0">
              <a:solidFill>
                <a:srgbClr val="FF0000"/>
              </a:solidFill>
              <a:cs typeface="Arial" panose="020B0604020202020204" pitchFamily="34" charset="0"/>
            </a:endParaRPr>
          </a:p>
          <a:p>
            <a:pPr marL="1163638" indent="-457200">
              <a:buFont typeface="+mj-lt"/>
              <a:buAutoNum type="alphaUcPeriod"/>
            </a:pPr>
            <a:r>
              <a:rPr lang="en-US" dirty="0">
                <a:cs typeface="Arial" panose="020B0604020202020204" pitchFamily="34" charset="0"/>
              </a:rPr>
              <a:t>Alexandrite</a:t>
            </a:r>
          </a:p>
          <a:p>
            <a:pPr marL="1163638" indent="-457200">
              <a:buFont typeface="+mj-lt"/>
              <a:buAutoNum type="alphaUcPeriod"/>
            </a:pPr>
            <a:r>
              <a:rPr lang="en-US" dirty="0">
                <a:cs typeface="Arial" panose="020B0604020202020204" pitchFamily="34" charset="0"/>
              </a:rPr>
              <a:t>Q-switched </a:t>
            </a:r>
            <a:r>
              <a:rPr lang="en-US" dirty="0" err="1">
                <a:cs typeface="Arial" panose="020B0604020202020204" pitchFamily="34" charset="0"/>
              </a:rPr>
              <a:t>Nd:YAG</a:t>
            </a:r>
            <a:endParaRPr lang="en-US" dirty="0">
              <a:cs typeface="Arial" panose="020B0604020202020204" pitchFamily="34" charset="0"/>
            </a:endParaRPr>
          </a:p>
          <a:p>
            <a:pPr marL="1163638" indent="-457200">
              <a:buFont typeface="+mj-lt"/>
              <a:buAutoNum type="alphaUcPeriod"/>
            </a:pPr>
            <a:r>
              <a:rPr lang="en-US" dirty="0">
                <a:cs typeface="Arial" panose="020B0604020202020204" pitchFamily="34" charset="0"/>
              </a:rPr>
              <a:t>Diode</a:t>
            </a:r>
          </a:p>
          <a:p>
            <a:pPr marL="1163638" indent="-457200">
              <a:buFont typeface="+mj-lt"/>
              <a:buAutoNum type="alphaUcPeriod"/>
            </a:pPr>
            <a:r>
              <a:rPr lang="en-US" dirty="0">
                <a:cs typeface="Arial" panose="020B0604020202020204" pitchFamily="34" charset="0"/>
              </a:rPr>
              <a:t>Intense pulsed-light</a:t>
            </a:r>
          </a:p>
          <a:p>
            <a:pPr marL="0" indent="0">
              <a:buNone/>
            </a:pPr>
            <a:endParaRPr lang="en-US" dirty="0">
              <a:cs typeface="Arial" panose="020B0604020202020204" pitchFamily="34" charset="0"/>
            </a:endParaRPr>
          </a:p>
        </p:txBody>
      </p:sp>
    </p:spTree>
    <p:extLst>
      <p:ext uri="{BB962C8B-B14F-4D97-AF65-F5344CB8AC3E}">
        <p14:creationId xmlns:p14="http://schemas.microsoft.com/office/powerpoint/2010/main" val="36096671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0247B-84B4-C46C-6221-9045F7FD0C3E}"/>
              </a:ext>
            </a:extLst>
          </p:cNvPr>
          <p:cNvSpPr>
            <a:spLocks noGrp="1"/>
          </p:cNvSpPr>
          <p:nvPr>
            <p:ph type="title"/>
          </p:nvPr>
        </p:nvSpPr>
        <p:spPr/>
        <p:txBody>
          <a:bodyPr/>
          <a:lstStyle/>
          <a:p>
            <a:r>
              <a:rPr lang="en-US" dirty="0"/>
              <a:t>Board Review Questions</a:t>
            </a:r>
          </a:p>
        </p:txBody>
      </p:sp>
      <p:sp>
        <p:nvSpPr>
          <p:cNvPr id="3" name="Content Placeholder 2">
            <a:extLst>
              <a:ext uri="{FF2B5EF4-FFF2-40B4-BE49-F238E27FC236}">
                <a16:creationId xmlns:a16="http://schemas.microsoft.com/office/drawing/2014/main" id="{E40AA7E2-CD88-2DFC-BCE3-F7F79A38D7A9}"/>
              </a:ext>
            </a:extLst>
          </p:cNvPr>
          <p:cNvSpPr>
            <a:spLocks noGrp="1"/>
          </p:cNvSpPr>
          <p:nvPr>
            <p:ph idx="1"/>
          </p:nvPr>
        </p:nvSpPr>
        <p:spPr/>
        <p:txBody>
          <a:bodyPr>
            <a:normAutofit fontScale="92500" lnSpcReduction="10000"/>
          </a:bodyPr>
          <a:lstStyle/>
          <a:p>
            <a:pPr marL="0" indent="0">
              <a:buNone/>
            </a:pPr>
            <a:r>
              <a:rPr lang="en-US" b="1" dirty="0">
                <a:cs typeface="Arial" panose="020B0604020202020204" pitchFamily="34" charset="0"/>
              </a:rPr>
              <a:t>4. What is thought to be the mechanism of action of </a:t>
            </a:r>
            <a:r>
              <a:rPr lang="en-US" b="1" dirty="0" err="1">
                <a:cs typeface="Arial" panose="020B0604020202020204" pitchFamily="34" charset="0"/>
              </a:rPr>
              <a:t>nonablative</a:t>
            </a:r>
            <a:r>
              <a:rPr lang="en-US" b="1" dirty="0">
                <a:cs typeface="Arial" panose="020B0604020202020204" pitchFamily="34" charset="0"/>
              </a:rPr>
              <a:t> fractional lasers in improving scars?</a:t>
            </a:r>
          </a:p>
          <a:p>
            <a:pPr marL="0" indent="0">
              <a:buNone/>
            </a:pPr>
            <a:endParaRPr lang="en-US" dirty="0">
              <a:cs typeface="Arial" panose="020B0604020202020204" pitchFamily="34" charset="0"/>
            </a:endParaRPr>
          </a:p>
          <a:p>
            <a:pPr marL="1163638" indent="-457200">
              <a:buFont typeface="+mj-lt"/>
              <a:buAutoNum type="alphaUcPeriod"/>
            </a:pPr>
            <a:r>
              <a:rPr lang="en-US" dirty="0">
                <a:cs typeface="Arial" panose="020B0604020202020204" pitchFamily="34" charset="0"/>
              </a:rPr>
              <a:t>Diffuse epidermal heating that halts abnormal collagen production</a:t>
            </a:r>
          </a:p>
          <a:p>
            <a:pPr marL="1163638" indent="-457200">
              <a:buFont typeface="+mj-lt"/>
              <a:buAutoNum type="alphaUcPeriod"/>
            </a:pPr>
            <a:r>
              <a:rPr lang="en-US" dirty="0">
                <a:cs typeface="Arial" panose="020B0604020202020204" pitchFamily="34" charset="0"/>
              </a:rPr>
              <a:t>Creation of controlled columns of dermal tissue damage that stimulate collagen remodeling/production</a:t>
            </a:r>
          </a:p>
          <a:p>
            <a:pPr marL="1163638" indent="-457200">
              <a:buFont typeface="+mj-lt"/>
              <a:buAutoNum type="alphaUcPeriod"/>
            </a:pPr>
            <a:r>
              <a:rPr lang="en-US" dirty="0">
                <a:cs typeface="Arial" panose="020B0604020202020204" pitchFamily="34" charset="0"/>
              </a:rPr>
              <a:t>Microthermal zones of epidermal and dermal tissue destruction</a:t>
            </a:r>
          </a:p>
          <a:p>
            <a:pPr marL="1163638" indent="-457200">
              <a:buFont typeface="+mj-lt"/>
              <a:buAutoNum type="alphaUcPeriod"/>
            </a:pPr>
            <a:r>
              <a:rPr lang="en-US" dirty="0">
                <a:cs typeface="Arial" panose="020B0604020202020204" pitchFamily="34" charset="0"/>
              </a:rPr>
              <a:t>Neovascularization leading to improved oxygenation of tissue</a:t>
            </a:r>
          </a:p>
          <a:p>
            <a:pPr marL="1163638" indent="-457200">
              <a:buFont typeface="+mj-lt"/>
              <a:buAutoNum type="alphaUcPeriod"/>
            </a:pPr>
            <a:r>
              <a:rPr lang="en-US" dirty="0">
                <a:cs typeface="Arial" panose="020B0604020202020204" pitchFamily="34" charset="0"/>
              </a:rPr>
              <a:t>Both B and C</a:t>
            </a:r>
          </a:p>
          <a:p>
            <a:pPr marL="0" indent="0">
              <a:buNone/>
            </a:pPr>
            <a:endParaRPr lang="en-US" dirty="0">
              <a:cs typeface="Arial" panose="020B0604020202020204" pitchFamily="34" charset="0"/>
            </a:endParaRPr>
          </a:p>
        </p:txBody>
      </p:sp>
    </p:spTree>
    <p:extLst>
      <p:ext uri="{BB962C8B-B14F-4D97-AF65-F5344CB8AC3E}">
        <p14:creationId xmlns:p14="http://schemas.microsoft.com/office/powerpoint/2010/main" val="36598433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0247B-84B4-C46C-6221-9045F7FD0C3E}"/>
              </a:ext>
            </a:extLst>
          </p:cNvPr>
          <p:cNvSpPr>
            <a:spLocks noGrp="1"/>
          </p:cNvSpPr>
          <p:nvPr>
            <p:ph type="title"/>
          </p:nvPr>
        </p:nvSpPr>
        <p:spPr/>
        <p:txBody>
          <a:bodyPr/>
          <a:lstStyle/>
          <a:p>
            <a:r>
              <a:rPr lang="en-US" dirty="0"/>
              <a:t>Board Review Questions</a:t>
            </a:r>
          </a:p>
        </p:txBody>
      </p:sp>
      <p:sp>
        <p:nvSpPr>
          <p:cNvPr id="3" name="Content Placeholder 2">
            <a:extLst>
              <a:ext uri="{FF2B5EF4-FFF2-40B4-BE49-F238E27FC236}">
                <a16:creationId xmlns:a16="http://schemas.microsoft.com/office/drawing/2014/main" id="{E40AA7E2-CD88-2DFC-BCE3-F7F79A38D7A9}"/>
              </a:ext>
            </a:extLst>
          </p:cNvPr>
          <p:cNvSpPr>
            <a:spLocks noGrp="1"/>
          </p:cNvSpPr>
          <p:nvPr>
            <p:ph idx="1"/>
          </p:nvPr>
        </p:nvSpPr>
        <p:spPr/>
        <p:txBody>
          <a:bodyPr>
            <a:normAutofit fontScale="92500" lnSpcReduction="10000"/>
          </a:bodyPr>
          <a:lstStyle/>
          <a:p>
            <a:pPr marL="0" indent="0">
              <a:buNone/>
            </a:pPr>
            <a:r>
              <a:rPr lang="en-US" b="1" dirty="0">
                <a:cs typeface="Arial" panose="020B0604020202020204" pitchFamily="34" charset="0"/>
              </a:rPr>
              <a:t>4. What is thought to be the mechanism of action of non-ablative fractional lasers in improving scars?</a:t>
            </a:r>
          </a:p>
          <a:p>
            <a:pPr marL="0" indent="0">
              <a:buNone/>
            </a:pPr>
            <a:endParaRPr lang="en-US" dirty="0">
              <a:cs typeface="Arial" panose="020B0604020202020204" pitchFamily="34" charset="0"/>
            </a:endParaRPr>
          </a:p>
          <a:p>
            <a:pPr marL="1163638" indent="-457200">
              <a:buFont typeface="+mj-lt"/>
              <a:buAutoNum type="alphaUcPeriod"/>
            </a:pPr>
            <a:r>
              <a:rPr lang="en-US" dirty="0">
                <a:cs typeface="Arial" panose="020B0604020202020204" pitchFamily="34" charset="0"/>
              </a:rPr>
              <a:t>Diffuse epidermal heating that halts abnormal collagen production</a:t>
            </a:r>
          </a:p>
          <a:p>
            <a:pPr marL="1163638" indent="-457200">
              <a:buFont typeface="+mj-lt"/>
              <a:buAutoNum type="alphaUcPeriod"/>
            </a:pPr>
            <a:r>
              <a:rPr lang="en-US" b="1" dirty="0">
                <a:solidFill>
                  <a:srgbClr val="FF0000"/>
                </a:solidFill>
                <a:cs typeface="Arial" panose="020B0604020202020204" pitchFamily="34" charset="0"/>
              </a:rPr>
              <a:t>Creation of controlled columns of dermal tissue damage that stimulate collagen remodeling/production</a:t>
            </a:r>
          </a:p>
          <a:p>
            <a:pPr marL="1163638" indent="-457200">
              <a:buFont typeface="+mj-lt"/>
              <a:buAutoNum type="alphaUcPeriod"/>
            </a:pPr>
            <a:r>
              <a:rPr lang="en-US" dirty="0">
                <a:cs typeface="Arial" panose="020B0604020202020204" pitchFamily="34" charset="0"/>
              </a:rPr>
              <a:t>Microthermal zones of epidermal and dermal tissue destruction</a:t>
            </a:r>
          </a:p>
          <a:p>
            <a:pPr marL="1163638" indent="-457200">
              <a:buFont typeface="+mj-lt"/>
              <a:buAutoNum type="alphaUcPeriod"/>
            </a:pPr>
            <a:r>
              <a:rPr lang="en-US" dirty="0">
                <a:cs typeface="Arial" panose="020B0604020202020204" pitchFamily="34" charset="0"/>
              </a:rPr>
              <a:t>Neovascularization leading to improved oxygenation of tissue</a:t>
            </a:r>
          </a:p>
          <a:p>
            <a:pPr marL="1163638" indent="-457200">
              <a:buFont typeface="+mj-lt"/>
              <a:buAutoNum type="alphaUcPeriod"/>
            </a:pPr>
            <a:r>
              <a:rPr lang="en-US" dirty="0">
                <a:cs typeface="Arial" panose="020B0604020202020204" pitchFamily="34" charset="0"/>
              </a:rPr>
              <a:t>Both B and C</a:t>
            </a:r>
          </a:p>
          <a:p>
            <a:pPr marL="0" indent="0">
              <a:buNone/>
            </a:pPr>
            <a:endParaRPr lang="en-US" dirty="0">
              <a:cs typeface="Arial" panose="020B0604020202020204" pitchFamily="34" charset="0"/>
            </a:endParaRPr>
          </a:p>
        </p:txBody>
      </p:sp>
    </p:spTree>
    <p:extLst>
      <p:ext uri="{BB962C8B-B14F-4D97-AF65-F5344CB8AC3E}">
        <p14:creationId xmlns:p14="http://schemas.microsoft.com/office/powerpoint/2010/main" val="8547767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0247B-84B4-C46C-6221-9045F7FD0C3E}"/>
              </a:ext>
            </a:extLst>
          </p:cNvPr>
          <p:cNvSpPr>
            <a:spLocks noGrp="1"/>
          </p:cNvSpPr>
          <p:nvPr>
            <p:ph type="title"/>
          </p:nvPr>
        </p:nvSpPr>
        <p:spPr/>
        <p:txBody>
          <a:bodyPr/>
          <a:lstStyle/>
          <a:p>
            <a:r>
              <a:rPr lang="en-US" dirty="0"/>
              <a:t>Board Review Questions</a:t>
            </a:r>
          </a:p>
        </p:txBody>
      </p:sp>
      <p:sp>
        <p:nvSpPr>
          <p:cNvPr id="3" name="Content Placeholder 2">
            <a:extLst>
              <a:ext uri="{FF2B5EF4-FFF2-40B4-BE49-F238E27FC236}">
                <a16:creationId xmlns:a16="http://schemas.microsoft.com/office/drawing/2014/main" id="{E40AA7E2-CD88-2DFC-BCE3-F7F79A38D7A9}"/>
              </a:ext>
            </a:extLst>
          </p:cNvPr>
          <p:cNvSpPr>
            <a:spLocks noGrp="1"/>
          </p:cNvSpPr>
          <p:nvPr>
            <p:ph idx="1"/>
          </p:nvPr>
        </p:nvSpPr>
        <p:spPr/>
        <p:txBody>
          <a:bodyPr/>
          <a:lstStyle/>
          <a:p>
            <a:pPr marL="0" indent="0">
              <a:buNone/>
            </a:pPr>
            <a:r>
              <a:rPr lang="en-US" b="1" dirty="0">
                <a:cs typeface="Arial" panose="020B0604020202020204" pitchFamily="34" charset="0"/>
              </a:rPr>
              <a:t>5. A port-wine stain in which of the following anatomical locations is expected to respond best to pulsed dye laser treatment?</a:t>
            </a:r>
          </a:p>
          <a:p>
            <a:pPr marL="0" indent="0">
              <a:buNone/>
            </a:pPr>
            <a:endParaRPr lang="en-US" dirty="0">
              <a:cs typeface="Arial" panose="020B0604020202020204" pitchFamily="34" charset="0"/>
            </a:endParaRPr>
          </a:p>
          <a:p>
            <a:pPr marL="1163638" indent="-457200">
              <a:buFont typeface="+mj-lt"/>
              <a:buAutoNum type="alphaUcPeriod"/>
            </a:pPr>
            <a:r>
              <a:rPr lang="en-US" dirty="0">
                <a:cs typeface="Arial" panose="020B0604020202020204" pitchFamily="34" charset="0"/>
              </a:rPr>
              <a:t>Dorsal hand</a:t>
            </a:r>
          </a:p>
          <a:p>
            <a:pPr marL="1163638" indent="-457200">
              <a:buFont typeface="+mj-lt"/>
              <a:buAutoNum type="alphaUcPeriod"/>
            </a:pPr>
            <a:r>
              <a:rPr lang="en-US" dirty="0">
                <a:cs typeface="Arial" panose="020B0604020202020204" pitchFamily="34" charset="0"/>
              </a:rPr>
              <a:t>Upper back</a:t>
            </a:r>
          </a:p>
          <a:p>
            <a:pPr marL="1163638" indent="-457200">
              <a:buFont typeface="+mj-lt"/>
              <a:buAutoNum type="alphaUcPeriod"/>
            </a:pPr>
            <a:r>
              <a:rPr lang="en-US" dirty="0">
                <a:cs typeface="Arial" panose="020B0604020202020204" pitchFamily="34" charset="0"/>
              </a:rPr>
              <a:t>Chest</a:t>
            </a:r>
          </a:p>
          <a:p>
            <a:pPr marL="1163638" indent="-457200">
              <a:buFont typeface="+mj-lt"/>
              <a:buAutoNum type="alphaUcPeriod"/>
            </a:pPr>
            <a:r>
              <a:rPr lang="en-US" dirty="0">
                <a:cs typeface="Arial" panose="020B0604020202020204" pitchFamily="34" charset="0"/>
              </a:rPr>
              <a:t>Proximal arm</a:t>
            </a:r>
          </a:p>
          <a:p>
            <a:pPr marL="1163638" indent="-457200">
              <a:buFont typeface="+mj-lt"/>
              <a:buAutoNum type="alphaUcPeriod"/>
            </a:pPr>
            <a:r>
              <a:rPr lang="en-US" dirty="0">
                <a:cs typeface="Arial" panose="020B0604020202020204" pitchFamily="34" charset="0"/>
              </a:rPr>
              <a:t>Forehead</a:t>
            </a:r>
          </a:p>
          <a:p>
            <a:pPr marL="0" indent="0">
              <a:buNone/>
            </a:pPr>
            <a:endParaRPr lang="en-US" dirty="0">
              <a:cs typeface="Arial" panose="020B0604020202020204" pitchFamily="34" charset="0"/>
            </a:endParaRPr>
          </a:p>
        </p:txBody>
      </p:sp>
    </p:spTree>
    <p:extLst>
      <p:ext uri="{BB962C8B-B14F-4D97-AF65-F5344CB8AC3E}">
        <p14:creationId xmlns:p14="http://schemas.microsoft.com/office/powerpoint/2010/main" val="19766570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0247B-84B4-C46C-6221-9045F7FD0C3E}"/>
              </a:ext>
            </a:extLst>
          </p:cNvPr>
          <p:cNvSpPr>
            <a:spLocks noGrp="1"/>
          </p:cNvSpPr>
          <p:nvPr>
            <p:ph type="title"/>
          </p:nvPr>
        </p:nvSpPr>
        <p:spPr/>
        <p:txBody>
          <a:bodyPr/>
          <a:lstStyle/>
          <a:p>
            <a:r>
              <a:rPr lang="en-US" dirty="0"/>
              <a:t>Board Review Questions</a:t>
            </a:r>
          </a:p>
        </p:txBody>
      </p:sp>
      <p:sp>
        <p:nvSpPr>
          <p:cNvPr id="3" name="Content Placeholder 2">
            <a:extLst>
              <a:ext uri="{FF2B5EF4-FFF2-40B4-BE49-F238E27FC236}">
                <a16:creationId xmlns:a16="http://schemas.microsoft.com/office/drawing/2014/main" id="{E40AA7E2-CD88-2DFC-BCE3-F7F79A38D7A9}"/>
              </a:ext>
            </a:extLst>
          </p:cNvPr>
          <p:cNvSpPr>
            <a:spLocks noGrp="1"/>
          </p:cNvSpPr>
          <p:nvPr>
            <p:ph idx="1"/>
          </p:nvPr>
        </p:nvSpPr>
        <p:spPr/>
        <p:txBody>
          <a:bodyPr/>
          <a:lstStyle/>
          <a:p>
            <a:pPr marL="0" indent="0">
              <a:buNone/>
            </a:pPr>
            <a:r>
              <a:rPr lang="en-US" b="1" dirty="0">
                <a:cs typeface="Arial" panose="020B0604020202020204" pitchFamily="34" charset="0"/>
              </a:rPr>
              <a:t>5. A port-wine stain in which of the following anatomical locations is expected to respond best to pulsed dye laser treatment?</a:t>
            </a:r>
          </a:p>
          <a:p>
            <a:pPr marL="0" indent="0">
              <a:buNone/>
            </a:pPr>
            <a:endParaRPr lang="en-US" dirty="0">
              <a:cs typeface="Arial" panose="020B0604020202020204" pitchFamily="34" charset="0"/>
            </a:endParaRPr>
          </a:p>
          <a:p>
            <a:pPr marL="1163638" indent="-457200">
              <a:buFont typeface="+mj-lt"/>
              <a:buAutoNum type="alphaUcPeriod"/>
            </a:pPr>
            <a:r>
              <a:rPr lang="en-US" dirty="0">
                <a:cs typeface="Arial" panose="020B0604020202020204" pitchFamily="34" charset="0"/>
              </a:rPr>
              <a:t>Dorsal hand</a:t>
            </a:r>
          </a:p>
          <a:p>
            <a:pPr marL="1163638" indent="-457200">
              <a:buFont typeface="+mj-lt"/>
              <a:buAutoNum type="alphaUcPeriod"/>
            </a:pPr>
            <a:r>
              <a:rPr lang="en-US" dirty="0">
                <a:cs typeface="Arial" panose="020B0604020202020204" pitchFamily="34" charset="0"/>
              </a:rPr>
              <a:t>Upper back</a:t>
            </a:r>
          </a:p>
          <a:p>
            <a:pPr marL="1163638" indent="-457200">
              <a:buFont typeface="+mj-lt"/>
              <a:buAutoNum type="alphaUcPeriod"/>
            </a:pPr>
            <a:r>
              <a:rPr lang="en-US" dirty="0">
                <a:cs typeface="Arial" panose="020B0604020202020204" pitchFamily="34" charset="0"/>
              </a:rPr>
              <a:t>Chest</a:t>
            </a:r>
          </a:p>
          <a:p>
            <a:pPr marL="1163638" indent="-457200">
              <a:buFont typeface="+mj-lt"/>
              <a:buAutoNum type="alphaUcPeriod"/>
            </a:pPr>
            <a:r>
              <a:rPr lang="en-US" dirty="0">
                <a:cs typeface="Arial" panose="020B0604020202020204" pitchFamily="34" charset="0"/>
              </a:rPr>
              <a:t>Proximal arm</a:t>
            </a:r>
          </a:p>
          <a:p>
            <a:pPr marL="1163638" indent="-457200">
              <a:buFont typeface="+mj-lt"/>
              <a:buAutoNum type="alphaUcPeriod"/>
            </a:pPr>
            <a:r>
              <a:rPr lang="en-US" b="1" dirty="0">
                <a:solidFill>
                  <a:srgbClr val="FF0000"/>
                </a:solidFill>
                <a:cs typeface="Arial" panose="020B0604020202020204" pitchFamily="34" charset="0"/>
              </a:rPr>
              <a:t>Forehead</a:t>
            </a:r>
          </a:p>
          <a:p>
            <a:pPr marL="0" indent="0">
              <a:buNone/>
            </a:pPr>
            <a:endParaRPr lang="en-US" dirty="0">
              <a:cs typeface="Arial" panose="020B0604020202020204" pitchFamily="34" charset="0"/>
            </a:endParaRPr>
          </a:p>
        </p:txBody>
      </p:sp>
    </p:spTree>
    <p:extLst>
      <p:ext uri="{BB962C8B-B14F-4D97-AF65-F5344CB8AC3E}">
        <p14:creationId xmlns:p14="http://schemas.microsoft.com/office/powerpoint/2010/main" val="7450443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A5E2F-0586-DBA0-2965-3530B670FE21}"/>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7AAA9D28-DE84-4CA7-340B-A685B4D3DD90}"/>
              </a:ext>
            </a:extLst>
          </p:cNvPr>
          <p:cNvSpPr>
            <a:spLocks noGrp="1"/>
          </p:cNvSpPr>
          <p:nvPr>
            <p:ph idx="1"/>
          </p:nvPr>
        </p:nvSpPr>
        <p:spPr>
          <a:xfrm>
            <a:off x="838200" y="1825625"/>
            <a:ext cx="7931227" cy="4667250"/>
          </a:xfrm>
        </p:spPr>
        <p:txBody>
          <a:bodyPr>
            <a:normAutofit/>
          </a:bodyPr>
          <a:lstStyle/>
          <a:p>
            <a:pPr marL="457200" indent="-457200">
              <a:lnSpc>
                <a:spcPct val="120000"/>
              </a:lnSpc>
              <a:spcBef>
                <a:spcPts val="0"/>
              </a:spcBef>
              <a:buFont typeface="+mj-lt"/>
              <a:buAutoNum type="arabicPeriod"/>
            </a:pPr>
            <a:r>
              <a:rPr lang="en-US" sz="800" dirty="0" err="1">
                <a:solidFill>
                  <a:schemeClr val="tx1"/>
                </a:solidFill>
              </a:rPr>
              <a:t>Ayen</a:t>
            </a:r>
            <a:r>
              <a:rPr lang="en-US" sz="800" dirty="0">
                <a:solidFill>
                  <a:schemeClr val="tx1"/>
                </a:solidFill>
              </a:rPr>
              <a:t>-Rodriguez A, Naranjo-Diaz MJ, Ruiz-</a:t>
            </a:r>
            <a:r>
              <a:rPr lang="en-US" sz="800" dirty="0" err="1">
                <a:solidFill>
                  <a:schemeClr val="tx1"/>
                </a:solidFill>
              </a:rPr>
              <a:t>Villaverde</a:t>
            </a:r>
            <a:r>
              <a:rPr lang="en-US" sz="800" dirty="0">
                <a:solidFill>
                  <a:schemeClr val="tx1"/>
                </a:solidFill>
              </a:rPr>
              <a:t> R. Laser Therapy for the Treatment of Actinic Cheilitis: A Systematic Review. Int J Environ Res Public Health. 2022 Apr 11;19(8):4593. </a:t>
            </a:r>
            <a:r>
              <a:rPr lang="en-US" sz="800" dirty="0" err="1">
                <a:solidFill>
                  <a:schemeClr val="tx1"/>
                </a:solidFill>
              </a:rPr>
              <a:t>doi</a:t>
            </a:r>
            <a:r>
              <a:rPr lang="en-US" sz="800" dirty="0">
                <a:solidFill>
                  <a:schemeClr val="tx1"/>
                </a:solidFill>
              </a:rPr>
              <a:t>: 10.3390/ijerph19084593. PMID: 35457467; PMCID: PMC9028420.</a:t>
            </a:r>
          </a:p>
          <a:p>
            <a:pPr marL="457200" indent="-457200">
              <a:lnSpc>
                <a:spcPct val="120000"/>
              </a:lnSpc>
              <a:spcBef>
                <a:spcPts val="0"/>
              </a:spcBef>
              <a:buFont typeface="+mj-lt"/>
              <a:buAutoNum type="arabicPeriod"/>
            </a:pPr>
            <a:r>
              <a:rPr lang="en-US" sz="800" dirty="0">
                <a:solidFill>
                  <a:schemeClr val="tx1"/>
                </a:solidFill>
              </a:rPr>
              <a:t>Bailey JK, Burkes SA, Visscher MO, et al. Multimodal quantitative analysis of early pulsed-dye laser treatment of scars at a pediatric burn hospital. Dermatol Surg 2012; 38:1490.</a:t>
            </a:r>
          </a:p>
          <a:p>
            <a:pPr marL="457200" indent="-457200">
              <a:lnSpc>
                <a:spcPct val="120000"/>
              </a:lnSpc>
              <a:spcBef>
                <a:spcPts val="0"/>
              </a:spcBef>
              <a:buFont typeface="+mj-lt"/>
              <a:buAutoNum type="arabicPeriod"/>
            </a:pPr>
            <a:r>
              <a:rPr lang="en-US" sz="800" dirty="0">
                <a:solidFill>
                  <a:schemeClr val="tx1"/>
                </a:solidFill>
              </a:rPr>
              <a:t>Chen JK, </a:t>
            </a:r>
            <a:r>
              <a:rPr lang="en-US" sz="800" dirty="0" err="1">
                <a:solidFill>
                  <a:schemeClr val="tx1"/>
                </a:solidFill>
              </a:rPr>
              <a:t>Ghasri</a:t>
            </a:r>
            <a:r>
              <a:rPr lang="en-US" sz="800" dirty="0">
                <a:solidFill>
                  <a:schemeClr val="tx1"/>
                </a:solidFill>
              </a:rPr>
              <a:t> P, Aguilar G, van </a:t>
            </a:r>
            <a:r>
              <a:rPr lang="en-US" sz="800" dirty="0" err="1">
                <a:solidFill>
                  <a:schemeClr val="tx1"/>
                </a:solidFill>
              </a:rPr>
              <a:t>Drooge</a:t>
            </a:r>
            <a:r>
              <a:rPr lang="en-US" sz="800" dirty="0">
                <a:solidFill>
                  <a:schemeClr val="tx1"/>
                </a:solidFill>
              </a:rPr>
              <a:t> AM, </a:t>
            </a:r>
            <a:r>
              <a:rPr lang="en-US" sz="800" dirty="0" err="1">
                <a:solidFill>
                  <a:schemeClr val="tx1"/>
                </a:solidFill>
              </a:rPr>
              <a:t>Wolkerstorfer</a:t>
            </a:r>
            <a:r>
              <a:rPr lang="en-US" sz="800" dirty="0">
                <a:solidFill>
                  <a:schemeClr val="tx1"/>
                </a:solidFill>
              </a:rPr>
              <a:t> A, Kelly KM, </a:t>
            </a:r>
            <a:r>
              <a:rPr lang="en-US" sz="800" dirty="0" err="1">
                <a:solidFill>
                  <a:schemeClr val="tx1"/>
                </a:solidFill>
              </a:rPr>
              <a:t>Heger</a:t>
            </a:r>
            <a:r>
              <a:rPr lang="en-US" sz="800" dirty="0">
                <a:solidFill>
                  <a:schemeClr val="tx1"/>
                </a:solidFill>
              </a:rPr>
              <a:t> M. An overview of clinical and experimental treatment modalities for port wine stains. J Am </a:t>
            </a:r>
            <a:r>
              <a:rPr lang="en-US" sz="800" dirty="0" err="1">
                <a:solidFill>
                  <a:schemeClr val="tx1"/>
                </a:solidFill>
              </a:rPr>
              <a:t>Acad</a:t>
            </a:r>
            <a:r>
              <a:rPr lang="en-US" sz="800" dirty="0">
                <a:solidFill>
                  <a:schemeClr val="tx1"/>
                </a:solidFill>
              </a:rPr>
              <a:t> Dermatol. 2012 Aug;67(2):289-304. </a:t>
            </a:r>
            <a:r>
              <a:rPr lang="en-US" sz="800" dirty="0" err="1">
                <a:solidFill>
                  <a:schemeClr val="tx1"/>
                </a:solidFill>
              </a:rPr>
              <a:t>doi</a:t>
            </a:r>
            <a:r>
              <a:rPr lang="en-US" sz="800" dirty="0">
                <a:solidFill>
                  <a:schemeClr val="tx1"/>
                </a:solidFill>
              </a:rPr>
              <a:t>: 10.1016/j.jaad.2011.11.938. </a:t>
            </a:r>
            <a:r>
              <a:rPr lang="en-US" sz="800" dirty="0" err="1">
                <a:solidFill>
                  <a:schemeClr val="tx1"/>
                </a:solidFill>
              </a:rPr>
              <a:t>Epub</a:t>
            </a:r>
            <a:r>
              <a:rPr lang="en-US" sz="800" dirty="0">
                <a:solidFill>
                  <a:schemeClr val="tx1"/>
                </a:solidFill>
              </a:rPr>
              <a:t> 2012 Feb 3. PMID: 22305042; PMCID: PMC4143189.</a:t>
            </a:r>
          </a:p>
          <a:p>
            <a:pPr marL="457200" indent="-457200">
              <a:lnSpc>
                <a:spcPct val="120000"/>
              </a:lnSpc>
              <a:spcBef>
                <a:spcPts val="0"/>
              </a:spcBef>
              <a:buFont typeface="+mj-lt"/>
              <a:buAutoNum type="arabicPeriod"/>
            </a:pPr>
            <a:r>
              <a:rPr lang="en-US" sz="800" dirty="0">
                <a:solidFill>
                  <a:schemeClr val="tx1"/>
                </a:solidFill>
              </a:rPr>
              <a:t>Nancy Cheng, Iris K. Rubin and Kristen M. Kelly. Lasers and Lights: Procedures in Cosmetic Dermatology, 2, 11-21.</a:t>
            </a:r>
          </a:p>
          <a:p>
            <a:pPr marL="457200" indent="-457200">
              <a:lnSpc>
                <a:spcPct val="120000"/>
              </a:lnSpc>
              <a:spcBef>
                <a:spcPts val="0"/>
              </a:spcBef>
              <a:buFont typeface="+mj-lt"/>
              <a:buAutoNum type="arabicPeriod"/>
            </a:pPr>
            <a:r>
              <a:rPr lang="en-US" sz="800" dirty="0" err="1">
                <a:solidFill>
                  <a:schemeClr val="tx1"/>
                </a:solidFill>
              </a:rPr>
              <a:t>Donelan</a:t>
            </a:r>
            <a:r>
              <a:rPr lang="en-US" sz="800" dirty="0">
                <a:solidFill>
                  <a:schemeClr val="tx1"/>
                </a:solidFill>
              </a:rPr>
              <a:t> MB, Parrett BM, Sheridan RL. Pulsed dye laser therapy and z-</a:t>
            </a:r>
            <a:r>
              <a:rPr lang="en-US" sz="800" dirty="0" err="1">
                <a:solidFill>
                  <a:schemeClr val="tx1"/>
                </a:solidFill>
              </a:rPr>
              <a:t>plasty</a:t>
            </a:r>
            <a:r>
              <a:rPr lang="en-US" sz="800" dirty="0">
                <a:solidFill>
                  <a:schemeClr val="tx1"/>
                </a:solidFill>
              </a:rPr>
              <a:t> for facial burn scars: the alternative to excision. Ann </a:t>
            </a:r>
            <a:r>
              <a:rPr lang="en-US" sz="800" dirty="0" err="1">
                <a:solidFill>
                  <a:schemeClr val="tx1"/>
                </a:solidFill>
              </a:rPr>
              <a:t>Plast</a:t>
            </a:r>
            <a:r>
              <a:rPr lang="en-US" sz="800" dirty="0">
                <a:solidFill>
                  <a:schemeClr val="tx1"/>
                </a:solidFill>
              </a:rPr>
              <a:t> Surg 2008; 60:480.</a:t>
            </a:r>
          </a:p>
          <a:p>
            <a:pPr marL="457200" indent="-457200">
              <a:lnSpc>
                <a:spcPct val="120000"/>
              </a:lnSpc>
              <a:spcBef>
                <a:spcPts val="0"/>
              </a:spcBef>
              <a:buFont typeface="+mj-lt"/>
              <a:buAutoNum type="arabicPeriod"/>
            </a:pPr>
            <a:r>
              <a:rPr lang="en-US" sz="800" b="0" i="0" u="none" strike="noStrike" dirty="0">
                <a:solidFill>
                  <a:schemeClr val="tx1"/>
                </a:solidFill>
                <a:effectLst/>
              </a:rPr>
              <a:t>Jeffrey S. Dover</a:t>
            </a:r>
            <a:r>
              <a:rPr lang="en-US" sz="800" dirty="0">
                <a:solidFill>
                  <a:schemeClr val="tx1"/>
                </a:solidFill>
              </a:rPr>
              <a:t>. </a:t>
            </a:r>
            <a:r>
              <a:rPr lang="en-US" sz="800" b="0" i="0" u="none" strike="noStrike" dirty="0">
                <a:solidFill>
                  <a:schemeClr val="tx1"/>
                </a:solidFill>
                <a:effectLst/>
              </a:rPr>
              <a:t>Lasers and Lights: Procedures in Cosmetic Dermatology</a:t>
            </a:r>
            <a:r>
              <a:rPr lang="en-US" sz="800" b="0" i="0" dirty="0">
                <a:solidFill>
                  <a:schemeClr val="tx1"/>
                </a:solidFill>
                <a:effectLst/>
              </a:rPr>
              <a:t>, 6, 69-82</a:t>
            </a:r>
            <a:endParaRPr lang="en-US" sz="800" dirty="0">
              <a:solidFill>
                <a:schemeClr val="tx1"/>
              </a:solidFill>
            </a:endParaRPr>
          </a:p>
          <a:p>
            <a:pPr marL="457200" indent="-457200">
              <a:lnSpc>
                <a:spcPct val="120000"/>
              </a:lnSpc>
              <a:spcBef>
                <a:spcPts val="0"/>
              </a:spcBef>
              <a:buFont typeface="+mj-lt"/>
              <a:buAutoNum type="arabicPeriod"/>
            </a:pPr>
            <a:r>
              <a:rPr lang="en-US" sz="800" dirty="0" err="1">
                <a:solidFill>
                  <a:schemeClr val="tx1"/>
                </a:solidFill>
              </a:rPr>
              <a:t>Eichenfield</a:t>
            </a:r>
            <a:r>
              <a:rPr lang="en-US" sz="800" dirty="0">
                <a:solidFill>
                  <a:schemeClr val="tx1"/>
                </a:solidFill>
              </a:rPr>
              <a:t> DZ, Ortiz AE. Efficacy and Safety of the 532-nm KTP and Long-Pulsed 1064-nm Neodymium-doped Yttrium Aluminum Garnet Laser for Treatment of Vascular Malformations. Dermatol Surg. 2020 Dec;46(12):1535-1539. </a:t>
            </a:r>
            <a:r>
              <a:rPr lang="en-US" sz="800" dirty="0" err="1">
                <a:solidFill>
                  <a:schemeClr val="tx1"/>
                </a:solidFill>
              </a:rPr>
              <a:t>doi</a:t>
            </a:r>
            <a:r>
              <a:rPr lang="en-US" sz="800" dirty="0">
                <a:solidFill>
                  <a:schemeClr val="tx1"/>
                </a:solidFill>
              </a:rPr>
              <a:t>: 10.1097/DSS.0000000000002386. PMID: 32371774.</a:t>
            </a:r>
          </a:p>
          <a:p>
            <a:pPr marL="457200" indent="-457200">
              <a:lnSpc>
                <a:spcPct val="120000"/>
              </a:lnSpc>
              <a:spcBef>
                <a:spcPts val="0"/>
              </a:spcBef>
              <a:buFont typeface="+mj-lt"/>
              <a:buAutoNum type="arabicPeriod"/>
            </a:pPr>
            <a:r>
              <a:rPr lang="en-US" sz="800" dirty="0" err="1">
                <a:solidFill>
                  <a:schemeClr val="tx1"/>
                </a:solidFill>
              </a:rPr>
              <a:t>Halleran</a:t>
            </a:r>
            <a:r>
              <a:rPr lang="en-US" sz="800" dirty="0">
                <a:solidFill>
                  <a:schemeClr val="tx1"/>
                </a:solidFill>
              </a:rPr>
              <a:t> DR, </a:t>
            </a:r>
            <a:r>
              <a:rPr lang="en-US" sz="800" dirty="0" err="1">
                <a:solidFill>
                  <a:schemeClr val="tx1"/>
                </a:solidFill>
              </a:rPr>
              <a:t>Onwuka</a:t>
            </a:r>
            <a:r>
              <a:rPr lang="en-US" sz="800" dirty="0">
                <a:solidFill>
                  <a:schemeClr val="tx1"/>
                </a:solidFill>
              </a:rPr>
              <a:t> AJ, Lawrence AE, Fischer BC, Deans KJ, </a:t>
            </a:r>
            <a:r>
              <a:rPr lang="en-US" sz="800" dirty="0" err="1">
                <a:solidFill>
                  <a:schemeClr val="tx1"/>
                </a:solidFill>
              </a:rPr>
              <a:t>Minneci</a:t>
            </a:r>
            <a:r>
              <a:rPr lang="en-US" sz="800" dirty="0">
                <a:solidFill>
                  <a:schemeClr val="tx1"/>
                </a:solidFill>
              </a:rPr>
              <a:t> PC. Laser Hair Depilation in the Treatment of Pilonidal Disease: A Systematic Review. Surg Infect (</a:t>
            </a:r>
            <a:r>
              <a:rPr lang="en-US" sz="800" dirty="0" err="1">
                <a:solidFill>
                  <a:schemeClr val="tx1"/>
                </a:solidFill>
              </a:rPr>
              <a:t>Larchmt</a:t>
            </a:r>
            <a:r>
              <a:rPr lang="en-US" sz="800" dirty="0">
                <a:solidFill>
                  <a:schemeClr val="tx1"/>
                </a:solidFill>
              </a:rPr>
              <a:t>). 2018 Aug/Sep;19(6):566-572. </a:t>
            </a:r>
            <a:r>
              <a:rPr lang="en-US" sz="800" dirty="0" err="1">
                <a:solidFill>
                  <a:schemeClr val="tx1"/>
                </a:solidFill>
              </a:rPr>
              <a:t>doi</a:t>
            </a:r>
            <a:r>
              <a:rPr lang="en-US" sz="800" dirty="0">
                <a:solidFill>
                  <a:schemeClr val="tx1"/>
                </a:solidFill>
              </a:rPr>
              <a:t>: 10.1089/sur.2018.099. </a:t>
            </a:r>
            <a:r>
              <a:rPr lang="en-US" sz="800" dirty="0" err="1">
                <a:solidFill>
                  <a:schemeClr val="tx1"/>
                </a:solidFill>
              </a:rPr>
              <a:t>Epub</a:t>
            </a:r>
            <a:r>
              <a:rPr lang="en-US" sz="800" dirty="0">
                <a:solidFill>
                  <a:schemeClr val="tx1"/>
                </a:solidFill>
              </a:rPr>
              <a:t> 2018 Aug 10. PMID: 30095368.</a:t>
            </a:r>
          </a:p>
          <a:p>
            <a:pPr marL="457200" indent="-457200">
              <a:lnSpc>
                <a:spcPct val="120000"/>
              </a:lnSpc>
              <a:spcBef>
                <a:spcPts val="0"/>
              </a:spcBef>
              <a:buFont typeface="+mj-lt"/>
              <a:buAutoNum type="arabicPeriod"/>
            </a:pPr>
            <a:r>
              <a:rPr lang="en-US" sz="800" dirty="0" err="1">
                <a:solidFill>
                  <a:schemeClr val="tx1"/>
                </a:solidFill>
              </a:rPr>
              <a:t>Hultman</a:t>
            </a:r>
            <a:r>
              <a:rPr lang="en-US" sz="800" dirty="0">
                <a:solidFill>
                  <a:schemeClr val="tx1"/>
                </a:solidFill>
              </a:rPr>
              <a:t> CS, </a:t>
            </a:r>
            <a:r>
              <a:rPr lang="en-US" sz="800" dirty="0" err="1">
                <a:solidFill>
                  <a:schemeClr val="tx1"/>
                </a:solidFill>
              </a:rPr>
              <a:t>Edkins</a:t>
            </a:r>
            <a:r>
              <a:rPr lang="en-US" sz="800" dirty="0">
                <a:solidFill>
                  <a:schemeClr val="tx1"/>
                </a:solidFill>
              </a:rPr>
              <a:t> RE, Lee CN, et al. Shine on: Review of Laser- and Light-Based Therapies for the Treatment of Burn Scars. Dermatol Res </a:t>
            </a:r>
            <a:r>
              <a:rPr lang="en-US" sz="800" dirty="0" err="1">
                <a:solidFill>
                  <a:schemeClr val="tx1"/>
                </a:solidFill>
              </a:rPr>
              <a:t>Pract</a:t>
            </a:r>
            <a:r>
              <a:rPr lang="en-US" sz="800" dirty="0">
                <a:solidFill>
                  <a:schemeClr val="tx1"/>
                </a:solidFill>
              </a:rPr>
              <a:t> 2012; 2012:243651.</a:t>
            </a:r>
          </a:p>
          <a:p>
            <a:pPr marL="457200" indent="-457200">
              <a:lnSpc>
                <a:spcPct val="120000"/>
              </a:lnSpc>
              <a:spcBef>
                <a:spcPts val="0"/>
              </a:spcBef>
              <a:buFont typeface="+mj-lt"/>
              <a:buAutoNum type="arabicPeriod"/>
            </a:pPr>
            <a:r>
              <a:rPr lang="en-US" sz="800" b="0" i="0" u="none" strike="noStrike" dirty="0">
                <a:solidFill>
                  <a:schemeClr val="tx1"/>
                </a:solidFill>
                <a:effectLst/>
              </a:rPr>
              <a:t>Omar A. </a:t>
            </a:r>
            <a:r>
              <a:rPr lang="en-US" sz="800" b="0" i="0" u="none" strike="noStrike" dirty="0" err="1">
                <a:solidFill>
                  <a:schemeClr val="tx1"/>
                </a:solidFill>
                <a:effectLst/>
              </a:rPr>
              <a:t>Ibrahimi</a:t>
            </a:r>
            <a:r>
              <a:rPr lang="en-US" sz="800" b="0" i="0" dirty="0">
                <a:solidFill>
                  <a:schemeClr val="tx1"/>
                </a:solidFill>
                <a:effectLst/>
              </a:rPr>
              <a:t> and </a:t>
            </a:r>
            <a:r>
              <a:rPr lang="en-US" sz="800" b="0" i="0" u="none" strike="noStrike" dirty="0">
                <a:solidFill>
                  <a:schemeClr val="tx1"/>
                </a:solidFill>
                <a:effectLst/>
              </a:rPr>
              <a:t>Suzanne L. Kilmer</a:t>
            </a:r>
            <a:r>
              <a:rPr lang="en-US" sz="800" dirty="0">
                <a:solidFill>
                  <a:schemeClr val="tx1"/>
                </a:solidFill>
              </a:rPr>
              <a:t>. </a:t>
            </a:r>
            <a:r>
              <a:rPr lang="en-US" sz="800" b="0" i="0" u="none" strike="noStrike" dirty="0">
                <a:solidFill>
                  <a:schemeClr val="tx1"/>
                </a:solidFill>
                <a:effectLst/>
              </a:rPr>
              <a:t>Lasers and Lights: Procedures in Cosmetic Dermatology</a:t>
            </a:r>
            <a:r>
              <a:rPr lang="en-US" sz="800" b="0" i="0" dirty="0">
                <a:solidFill>
                  <a:schemeClr val="tx1"/>
                </a:solidFill>
                <a:effectLst/>
              </a:rPr>
              <a:t>, 4, 39-53</a:t>
            </a:r>
            <a:endParaRPr lang="en-US" sz="800" dirty="0">
              <a:solidFill>
                <a:schemeClr val="tx1"/>
              </a:solidFill>
            </a:endParaRPr>
          </a:p>
          <a:p>
            <a:pPr marL="457200" indent="-457200">
              <a:lnSpc>
                <a:spcPct val="120000"/>
              </a:lnSpc>
              <a:spcBef>
                <a:spcPts val="0"/>
              </a:spcBef>
              <a:buFont typeface="+mj-lt"/>
              <a:buAutoNum type="arabicPeriod"/>
            </a:pPr>
            <a:r>
              <a:rPr lang="en-US" sz="800" dirty="0">
                <a:solidFill>
                  <a:schemeClr val="tx1"/>
                </a:solidFill>
              </a:rPr>
              <a:t>John H, </a:t>
            </a:r>
            <a:r>
              <a:rPr lang="en-US" sz="800" dirty="0" err="1">
                <a:solidFill>
                  <a:schemeClr val="tx1"/>
                </a:solidFill>
              </a:rPr>
              <a:t>Manoloudakis</a:t>
            </a:r>
            <a:r>
              <a:rPr lang="en-US" sz="800" dirty="0">
                <a:solidFill>
                  <a:schemeClr val="tx1"/>
                </a:solidFill>
              </a:rPr>
              <a:t> N, Stephen Sinclair J. A systematic review of the use of lasers for the treatment of hidradenitis suppurativa. J </a:t>
            </a:r>
            <a:r>
              <a:rPr lang="en-US" sz="800" dirty="0" err="1">
                <a:solidFill>
                  <a:schemeClr val="tx1"/>
                </a:solidFill>
              </a:rPr>
              <a:t>Plast</a:t>
            </a:r>
            <a:r>
              <a:rPr lang="en-US" sz="800" dirty="0">
                <a:solidFill>
                  <a:schemeClr val="tx1"/>
                </a:solidFill>
              </a:rPr>
              <a:t> </a:t>
            </a:r>
            <a:r>
              <a:rPr lang="en-US" sz="800" dirty="0" err="1">
                <a:solidFill>
                  <a:schemeClr val="tx1"/>
                </a:solidFill>
              </a:rPr>
              <a:t>Reconstr</a:t>
            </a:r>
            <a:r>
              <a:rPr lang="en-US" sz="800" dirty="0">
                <a:solidFill>
                  <a:schemeClr val="tx1"/>
                </a:solidFill>
              </a:rPr>
              <a:t> </a:t>
            </a:r>
            <a:r>
              <a:rPr lang="en-US" sz="800" dirty="0" err="1">
                <a:solidFill>
                  <a:schemeClr val="tx1"/>
                </a:solidFill>
              </a:rPr>
              <a:t>Aesthet</a:t>
            </a:r>
            <a:r>
              <a:rPr lang="en-US" sz="800" dirty="0">
                <a:solidFill>
                  <a:schemeClr val="tx1"/>
                </a:solidFill>
              </a:rPr>
              <a:t> Surg. 2016 Oct;69(10):1374-81. </a:t>
            </a:r>
            <a:r>
              <a:rPr lang="en-US" sz="800" dirty="0" err="1">
                <a:solidFill>
                  <a:schemeClr val="tx1"/>
                </a:solidFill>
              </a:rPr>
              <a:t>doi</a:t>
            </a:r>
            <a:r>
              <a:rPr lang="en-US" sz="800" dirty="0">
                <a:solidFill>
                  <a:schemeClr val="tx1"/>
                </a:solidFill>
              </a:rPr>
              <a:t>: 10.1016/j.bjps.2016.05.029. </a:t>
            </a:r>
            <a:r>
              <a:rPr lang="en-US" sz="800" dirty="0" err="1">
                <a:solidFill>
                  <a:schemeClr val="tx1"/>
                </a:solidFill>
              </a:rPr>
              <a:t>Epub</a:t>
            </a:r>
            <a:r>
              <a:rPr lang="en-US" sz="800" dirty="0">
                <a:solidFill>
                  <a:schemeClr val="tx1"/>
                </a:solidFill>
              </a:rPr>
              <a:t> 2016 Jun 27. PMID: 27496291.</a:t>
            </a:r>
          </a:p>
          <a:p>
            <a:pPr marL="457200" indent="-457200">
              <a:lnSpc>
                <a:spcPct val="120000"/>
              </a:lnSpc>
              <a:spcBef>
                <a:spcPts val="0"/>
              </a:spcBef>
              <a:buFont typeface="+mj-lt"/>
              <a:buAutoNum type="arabicPeriod"/>
            </a:pPr>
            <a:r>
              <a:rPr lang="en-US" sz="800" dirty="0">
                <a:solidFill>
                  <a:schemeClr val="tx1"/>
                </a:solidFill>
              </a:rPr>
              <a:t>Liu A, Moy RL, Ross EV, et al. Pulsed dye laser and pulsed dye laser-mediated photodynamic therapy in the treatment of dermatologic disorders. Dermatol Surg. 2012; 38(3):351–366</a:t>
            </a:r>
          </a:p>
          <a:p>
            <a:pPr marL="457200" indent="-457200">
              <a:lnSpc>
                <a:spcPct val="120000"/>
              </a:lnSpc>
              <a:spcBef>
                <a:spcPts val="0"/>
              </a:spcBef>
              <a:buFont typeface="+mj-lt"/>
              <a:buAutoNum type="arabicPeriod"/>
            </a:pPr>
            <a:r>
              <a:rPr lang="en-US" sz="800" b="0" i="0" u="none" strike="noStrike" dirty="0">
                <a:solidFill>
                  <a:schemeClr val="tx1"/>
                </a:solidFill>
                <a:effectLst/>
              </a:rPr>
              <a:t>Jason N. </a:t>
            </a:r>
            <a:r>
              <a:rPr lang="en-US" sz="800" b="0" i="0" u="none" strike="noStrike" dirty="0" err="1">
                <a:solidFill>
                  <a:schemeClr val="tx1"/>
                </a:solidFill>
                <a:effectLst/>
              </a:rPr>
              <a:t>Pozner</a:t>
            </a:r>
            <a:r>
              <a:rPr lang="en-US" sz="800" b="0" i="0" dirty="0">
                <a:solidFill>
                  <a:schemeClr val="tx1"/>
                </a:solidFill>
                <a:effectLst/>
              </a:rPr>
              <a:t>, </a:t>
            </a:r>
            <a:r>
              <a:rPr lang="en-US" sz="800" b="0" i="0" u="none" strike="noStrike" dirty="0">
                <a:solidFill>
                  <a:schemeClr val="tx1"/>
                </a:solidFill>
                <a:effectLst/>
              </a:rPr>
              <a:t>Barry E. </a:t>
            </a:r>
            <a:r>
              <a:rPr lang="en-US" sz="800" b="0" i="0" u="none" strike="noStrike" dirty="0" err="1">
                <a:solidFill>
                  <a:schemeClr val="tx1"/>
                </a:solidFill>
                <a:effectLst/>
              </a:rPr>
              <a:t>DiBernardo</a:t>
            </a:r>
            <a:r>
              <a:rPr lang="en-US" sz="800" u="none" strike="noStrike" dirty="0">
                <a:solidFill>
                  <a:schemeClr val="tx1"/>
                </a:solidFill>
              </a:rPr>
              <a:t> </a:t>
            </a:r>
            <a:r>
              <a:rPr lang="en-US" sz="800" b="0" i="0" dirty="0">
                <a:solidFill>
                  <a:schemeClr val="tx1"/>
                </a:solidFill>
                <a:effectLst/>
              </a:rPr>
              <a:t>and </a:t>
            </a:r>
            <a:r>
              <a:rPr lang="en-US" sz="800" b="0" i="0" u="none" strike="noStrike" dirty="0">
                <a:solidFill>
                  <a:schemeClr val="tx1"/>
                </a:solidFill>
                <a:effectLst/>
              </a:rPr>
              <a:t>Lawrence S. Bass</a:t>
            </a:r>
            <a:r>
              <a:rPr lang="en-US" sz="800" dirty="0">
                <a:solidFill>
                  <a:schemeClr val="tx1"/>
                </a:solidFill>
              </a:rPr>
              <a:t>. </a:t>
            </a:r>
            <a:r>
              <a:rPr lang="en-US" sz="800" b="0" i="0" u="none" strike="noStrike" dirty="0">
                <a:solidFill>
                  <a:schemeClr val="tx1"/>
                </a:solidFill>
                <a:effectLst/>
              </a:rPr>
              <a:t>Lasers and Lights: Procedures in Cosmetic Dermatology</a:t>
            </a:r>
            <a:r>
              <a:rPr lang="en-US" sz="800" b="0" i="0" dirty="0">
                <a:solidFill>
                  <a:schemeClr val="tx1"/>
                </a:solidFill>
                <a:effectLst/>
              </a:rPr>
              <a:t>, 7, 83-94</a:t>
            </a:r>
          </a:p>
          <a:p>
            <a:pPr marL="457200" indent="-457200">
              <a:lnSpc>
                <a:spcPct val="120000"/>
              </a:lnSpc>
              <a:spcBef>
                <a:spcPts val="0"/>
              </a:spcBef>
              <a:buFont typeface="+mj-lt"/>
              <a:buAutoNum type="arabicPeriod"/>
            </a:pPr>
            <a:r>
              <a:rPr lang="en-US" sz="800" b="0" i="0" dirty="0">
                <a:solidFill>
                  <a:schemeClr val="tx1"/>
                </a:solidFill>
                <a:effectLst/>
              </a:rPr>
              <a:t>Tan SR, Tope WD. Pulsed dye laser treatment of rosacea improves erythema, symptomatology, and quality of life. J Am </a:t>
            </a:r>
            <a:r>
              <a:rPr lang="en-US" sz="800" b="0" i="0" dirty="0" err="1">
                <a:solidFill>
                  <a:schemeClr val="tx1"/>
                </a:solidFill>
                <a:effectLst/>
              </a:rPr>
              <a:t>Acad</a:t>
            </a:r>
            <a:r>
              <a:rPr lang="en-US" sz="800" b="0" i="0" dirty="0">
                <a:solidFill>
                  <a:schemeClr val="tx1"/>
                </a:solidFill>
                <a:effectLst/>
              </a:rPr>
              <a:t> Dermatol. 2004 Oct;51(4):592-9. </a:t>
            </a:r>
            <a:r>
              <a:rPr lang="en-US" sz="800" b="0" i="0" dirty="0" err="1">
                <a:solidFill>
                  <a:schemeClr val="tx1"/>
                </a:solidFill>
                <a:effectLst/>
              </a:rPr>
              <a:t>doi</a:t>
            </a:r>
            <a:r>
              <a:rPr lang="en-US" sz="800" b="0" i="0" dirty="0">
                <a:solidFill>
                  <a:schemeClr val="tx1"/>
                </a:solidFill>
                <a:effectLst/>
              </a:rPr>
              <a:t>: 10.1016/j.jaad.2004.04.010. PMID: 15389196.</a:t>
            </a:r>
            <a:endParaRPr lang="en-US" sz="800" dirty="0">
              <a:solidFill>
                <a:schemeClr val="tx1"/>
              </a:solidFill>
            </a:endParaRPr>
          </a:p>
          <a:p>
            <a:pPr marL="457200" indent="-457200">
              <a:lnSpc>
                <a:spcPct val="120000"/>
              </a:lnSpc>
              <a:spcBef>
                <a:spcPts val="0"/>
              </a:spcBef>
              <a:buFont typeface="+mj-lt"/>
              <a:buAutoNum type="arabicPeriod"/>
            </a:pPr>
            <a:r>
              <a:rPr lang="en-US" sz="800" dirty="0" err="1">
                <a:solidFill>
                  <a:schemeClr val="tx1"/>
                </a:solidFill>
              </a:rPr>
              <a:t>Tanzi</a:t>
            </a:r>
            <a:r>
              <a:rPr lang="en-US" sz="800" dirty="0">
                <a:solidFill>
                  <a:schemeClr val="tx1"/>
                </a:solidFill>
              </a:rPr>
              <a:t> EL, Lupton JR, </a:t>
            </a:r>
            <a:r>
              <a:rPr lang="en-US" sz="800" dirty="0" err="1">
                <a:solidFill>
                  <a:schemeClr val="tx1"/>
                </a:solidFill>
              </a:rPr>
              <a:t>Alster</a:t>
            </a:r>
            <a:r>
              <a:rPr lang="en-US" sz="800" dirty="0">
                <a:solidFill>
                  <a:schemeClr val="tx1"/>
                </a:solidFill>
              </a:rPr>
              <a:t> TS. Lasers in dermatology: four decades of progress. J Am </a:t>
            </a:r>
            <a:r>
              <a:rPr lang="en-US" sz="800" dirty="0" err="1">
                <a:solidFill>
                  <a:schemeClr val="tx1"/>
                </a:solidFill>
              </a:rPr>
              <a:t>Acad</a:t>
            </a:r>
            <a:r>
              <a:rPr lang="en-US" sz="800" dirty="0">
                <a:solidFill>
                  <a:schemeClr val="tx1"/>
                </a:solidFill>
              </a:rPr>
              <a:t> Dermatol. 2003 Jul;49(1):1-31; quiz 31-4. </a:t>
            </a:r>
            <a:r>
              <a:rPr lang="en-US" sz="800" dirty="0" err="1">
                <a:solidFill>
                  <a:schemeClr val="tx1"/>
                </a:solidFill>
              </a:rPr>
              <a:t>doi</a:t>
            </a:r>
            <a:r>
              <a:rPr lang="en-US" sz="800" dirty="0">
                <a:solidFill>
                  <a:schemeClr val="tx1"/>
                </a:solidFill>
              </a:rPr>
              <a:t>: 10.1067/mjd.2003.582. PMID: 12833005.</a:t>
            </a:r>
          </a:p>
          <a:p>
            <a:pPr marL="457200" indent="-457200">
              <a:lnSpc>
                <a:spcPct val="120000"/>
              </a:lnSpc>
              <a:spcBef>
                <a:spcPts val="0"/>
              </a:spcBef>
              <a:buFont typeface="+mj-lt"/>
              <a:buAutoNum type="arabicPeriod"/>
            </a:pPr>
            <a:r>
              <a:rPr lang="en-US" sz="800" b="0" i="0" dirty="0">
                <a:solidFill>
                  <a:schemeClr val="tx1"/>
                </a:solidFill>
                <a:effectLst/>
              </a:rPr>
              <a:t>Wolff, K., Goldsmith, L., Katz, S., Gilchrest, B., </a:t>
            </a:r>
            <a:r>
              <a:rPr lang="en-US" sz="800" b="0" i="0" dirty="0" err="1">
                <a:solidFill>
                  <a:schemeClr val="tx1"/>
                </a:solidFill>
                <a:effectLst/>
              </a:rPr>
              <a:t>Paller</a:t>
            </a:r>
            <a:r>
              <a:rPr lang="en-US" sz="800" b="0" i="0" dirty="0">
                <a:solidFill>
                  <a:schemeClr val="tx1"/>
                </a:solidFill>
                <a:effectLst/>
              </a:rPr>
              <a:t>, AS., &amp; </a:t>
            </a:r>
            <a:r>
              <a:rPr lang="en-US" sz="800" b="0" i="0" dirty="0" err="1">
                <a:solidFill>
                  <a:schemeClr val="tx1"/>
                </a:solidFill>
                <a:effectLst/>
              </a:rPr>
              <a:t>Leffell</a:t>
            </a:r>
            <a:r>
              <a:rPr lang="en-US" sz="800" b="0" i="0" dirty="0">
                <a:solidFill>
                  <a:schemeClr val="tx1"/>
                </a:solidFill>
                <a:effectLst/>
              </a:rPr>
              <a:t>, D. (2011). </a:t>
            </a:r>
            <a:r>
              <a:rPr lang="en-US" sz="800" b="0" i="1" dirty="0">
                <a:solidFill>
                  <a:schemeClr val="tx1"/>
                </a:solidFill>
                <a:effectLst/>
              </a:rPr>
              <a:t>Fitzpatrick's Dermatology in General Medicine, 8th Edition</a:t>
            </a:r>
            <a:r>
              <a:rPr lang="en-US" sz="800" b="0" i="0" dirty="0">
                <a:solidFill>
                  <a:schemeClr val="tx1"/>
                </a:solidFill>
                <a:effectLst/>
              </a:rPr>
              <a:t>. McGraw-Hill. </a:t>
            </a:r>
          </a:p>
          <a:p>
            <a:pPr marL="457200" indent="-457200">
              <a:lnSpc>
                <a:spcPct val="120000"/>
              </a:lnSpc>
              <a:spcBef>
                <a:spcPts val="0"/>
              </a:spcBef>
              <a:buFont typeface="+mj-lt"/>
              <a:buAutoNum type="arabicPeriod"/>
            </a:pPr>
            <a:r>
              <a:rPr lang="en-US" sz="800" b="0" i="0" dirty="0">
                <a:solidFill>
                  <a:schemeClr val="tx1"/>
                </a:solidFill>
                <a:effectLst/>
              </a:rPr>
              <a:t>Xia Y, Cho S, Howard RS, Maggio KL. Topical eflornithine hydrochloride improves the effectiveness of standard laser hair removal for treating </a:t>
            </a:r>
            <a:r>
              <a:rPr lang="en-US" sz="800" b="0" i="0" dirty="0" err="1">
                <a:solidFill>
                  <a:schemeClr val="tx1"/>
                </a:solidFill>
                <a:effectLst/>
              </a:rPr>
              <a:t>pseudofolliculitis</a:t>
            </a:r>
            <a:r>
              <a:rPr lang="en-US" sz="800" b="0" i="0" dirty="0">
                <a:solidFill>
                  <a:schemeClr val="tx1"/>
                </a:solidFill>
                <a:effectLst/>
              </a:rPr>
              <a:t> barbae: a randomized, double-blinded, placebo-controlled trial. J Am </a:t>
            </a:r>
            <a:r>
              <a:rPr lang="en-US" sz="800" b="0" i="0" dirty="0" err="1">
                <a:solidFill>
                  <a:schemeClr val="tx1"/>
                </a:solidFill>
                <a:effectLst/>
              </a:rPr>
              <a:t>Acad</a:t>
            </a:r>
            <a:r>
              <a:rPr lang="en-US" sz="800" b="0" i="0" dirty="0">
                <a:solidFill>
                  <a:schemeClr val="tx1"/>
                </a:solidFill>
                <a:effectLst/>
              </a:rPr>
              <a:t> Dermatol. 2012 Oct;67(4):694-9. </a:t>
            </a:r>
            <a:r>
              <a:rPr lang="en-US" sz="800" b="0" i="0" dirty="0" err="1">
                <a:solidFill>
                  <a:schemeClr val="tx1"/>
                </a:solidFill>
                <a:effectLst/>
              </a:rPr>
              <a:t>doi</a:t>
            </a:r>
            <a:r>
              <a:rPr lang="en-US" sz="800" b="0" i="0" dirty="0">
                <a:solidFill>
                  <a:schemeClr val="tx1"/>
                </a:solidFill>
                <a:effectLst/>
              </a:rPr>
              <a:t>:</a:t>
            </a:r>
          </a:p>
          <a:p>
            <a:pPr marL="457200" indent="-457200">
              <a:lnSpc>
                <a:spcPct val="120000"/>
              </a:lnSpc>
              <a:spcBef>
                <a:spcPts val="0"/>
              </a:spcBef>
              <a:buFont typeface="+mj-lt"/>
              <a:buAutoNum type="arabicPeriod"/>
            </a:pPr>
            <a:r>
              <a:rPr lang="en-US" sz="800" b="0" i="0" dirty="0">
                <a:solidFill>
                  <a:schemeClr val="tx1"/>
                </a:solidFill>
                <a:effectLst/>
              </a:rPr>
              <a:t>Yuan N, Feldman AT, Chin P, </a:t>
            </a:r>
            <a:r>
              <a:rPr lang="en-US" sz="800" b="0" i="0" dirty="0" err="1">
                <a:solidFill>
                  <a:schemeClr val="tx1"/>
                </a:solidFill>
                <a:effectLst/>
              </a:rPr>
              <a:t>Zaliznyak</a:t>
            </a:r>
            <a:r>
              <a:rPr lang="en-US" sz="800" b="0" i="0" dirty="0">
                <a:solidFill>
                  <a:schemeClr val="tx1"/>
                </a:solidFill>
                <a:effectLst/>
              </a:rPr>
              <a:t> M, </a:t>
            </a:r>
            <a:r>
              <a:rPr lang="en-US" sz="800" b="0" i="0" dirty="0" err="1">
                <a:solidFill>
                  <a:schemeClr val="tx1"/>
                </a:solidFill>
                <a:effectLst/>
              </a:rPr>
              <a:t>Rabizadeh</a:t>
            </a:r>
            <a:r>
              <a:rPr lang="en-US" sz="800" b="0" i="0" dirty="0">
                <a:solidFill>
                  <a:schemeClr val="tx1"/>
                </a:solidFill>
                <a:effectLst/>
              </a:rPr>
              <a:t> S, Garcia MM. Comparison of Permanent Hair Removal Procedures before Gender-Affirming Vaginoplasty: Why We Should Consider Laser Hair Removal as a First-Line Treatment for Patients Who Meet Criteria. Sex Med. 2022 Jul 29;10(5):100545. </a:t>
            </a:r>
            <a:r>
              <a:rPr lang="en-US" sz="800" b="0" i="0" dirty="0" err="1">
                <a:solidFill>
                  <a:schemeClr val="tx1"/>
                </a:solidFill>
                <a:effectLst/>
              </a:rPr>
              <a:t>doi</a:t>
            </a:r>
            <a:r>
              <a:rPr lang="en-US" sz="800" b="0" i="0" dirty="0">
                <a:solidFill>
                  <a:schemeClr val="tx1"/>
                </a:solidFill>
                <a:effectLst/>
              </a:rPr>
              <a:t>: 10.1016/j.esxm.2022.100545. </a:t>
            </a:r>
            <a:r>
              <a:rPr lang="en-US" sz="800" b="0" i="0" dirty="0" err="1">
                <a:solidFill>
                  <a:schemeClr val="tx1"/>
                </a:solidFill>
                <a:effectLst/>
              </a:rPr>
              <a:t>Epub</a:t>
            </a:r>
            <a:r>
              <a:rPr lang="en-US" sz="800" b="0" i="0" dirty="0">
                <a:solidFill>
                  <a:schemeClr val="tx1"/>
                </a:solidFill>
                <a:effectLst/>
              </a:rPr>
              <a:t> ahead of print. PMID: 35914381. 10.1016/j.jaad.2011.10.029. </a:t>
            </a:r>
            <a:r>
              <a:rPr lang="en-US" sz="800" b="0" i="0" dirty="0" err="1">
                <a:solidFill>
                  <a:schemeClr val="tx1"/>
                </a:solidFill>
                <a:effectLst/>
              </a:rPr>
              <a:t>Epub</a:t>
            </a:r>
            <a:r>
              <a:rPr lang="en-US" sz="800" b="0" i="0" dirty="0">
                <a:solidFill>
                  <a:schemeClr val="tx1"/>
                </a:solidFill>
                <a:effectLst/>
              </a:rPr>
              <a:t> 2012 Jan 9. PMID: 22226431.</a:t>
            </a:r>
          </a:p>
        </p:txBody>
      </p:sp>
    </p:spTree>
    <p:extLst>
      <p:ext uri="{BB962C8B-B14F-4D97-AF65-F5344CB8AC3E}">
        <p14:creationId xmlns:p14="http://schemas.microsoft.com/office/powerpoint/2010/main" val="15377275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11A54-D64B-7F41-B3F2-7B4571F9E094}"/>
              </a:ext>
            </a:extLst>
          </p:cNvPr>
          <p:cNvSpPr>
            <a:spLocks noGrp="1"/>
          </p:cNvSpPr>
          <p:nvPr>
            <p:ph type="ctrTitle"/>
          </p:nvPr>
        </p:nvSpPr>
        <p:spPr/>
        <p:txBody>
          <a:bodyPr/>
          <a:lstStyle/>
          <a:p>
            <a:r>
              <a:rPr lang="en-US" dirty="0"/>
              <a:t>Thank you!</a:t>
            </a:r>
          </a:p>
        </p:txBody>
      </p:sp>
      <p:sp>
        <p:nvSpPr>
          <p:cNvPr id="3" name="Subtitle 2">
            <a:extLst>
              <a:ext uri="{FF2B5EF4-FFF2-40B4-BE49-F238E27FC236}">
                <a16:creationId xmlns:a16="http://schemas.microsoft.com/office/drawing/2014/main" id="{DDAE00DE-B971-5240-B6B6-9BB8734585DA}"/>
              </a:ext>
            </a:extLst>
          </p:cNvPr>
          <p:cNvSpPr>
            <a:spLocks noGrp="1"/>
          </p:cNvSpPr>
          <p:nvPr>
            <p:ph type="subTitle" idx="1"/>
          </p:nvPr>
        </p:nvSpPr>
        <p:spPr/>
        <p:txBody>
          <a:bodyPr/>
          <a:lstStyle/>
          <a:p>
            <a:r>
              <a:rPr lang="en-US" dirty="0"/>
              <a:t>meshaq@med.umich.edu</a:t>
            </a:r>
          </a:p>
        </p:txBody>
      </p:sp>
    </p:spTree>
    <p:extLst>
      <p:ext uri="{BB962C8B-B14F-4D97-AF65-F5344CB8AC3E}">
        <p14:creationId xmlns:p14="http://schemas.microsoft.com/office/powerpoint/2010/main" val="19147104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27C5D-911F-5840-942F-F88EF8BB021B}"/>
              </a:ext>
            </a:extLst>
          </p:cNvPr>
          <p:cNvSpPr>
            <a:spLocks noGrp="1"/>
          </p:cNvSpPr>
          <p:nvPr>
            <p:ph type="title"/>
          </p:nvPr>
        </p:nvSpPr>
        <p:spPr/>
        <p:txBody>
          <a:bodyPr/>
          <a:lstStyle/>
          <a:p>
            <a:r>
              <a:rPr lang="en-US" dirty="0"/>
              <a:t>Overlap</a:t>
            </a:r>
          </a:p>
        </p:txBody>
      </p:sp>
      <p:sp>
        <p:nvSpPr>
          <p:cNvPr id="3" name="Content Placeholder 2">
            <a:extLst>
              <a:ext uri="{FF2B5EF4-FFF2-40B4-BE49-F238E27FC236}">
                <a16:creationId xmlns:a16="http://schemas.microsoft.com/office/drawing/2014/main" id="{17691714-D5B7-804C-846C-40CFD04C05BF}"/>
              </a:ext>
            </a:extLst>
          </p:cNvPr>
          <p:cNvSpPr>
            <a:spLocks noGrp="1"/>
          </p:cNvSpPr>
          <p:nvPr>
            <p:ph idx="1"/>
          </p:nvPr>
        </p:nvSpPr>
        <p:spPr>
          <a:xfrm>
            <a:off x="838199" y="1825625"/>
            <a:ext cx="7611737" cy="4667250"/>
          </a:xfrm>
        </p:spPr>
        <p:txBody>
          <a:bodyPr>
            <a:normAutofit/>
          </a:bodyPr>
          <a:lstStyle/>
          <a:p>
            <a:r>
              <a:rPr lang="en-US" sz="2800" dirty="0"/>
              <a:t>There are several disease processes for which cosmetic dermatology applications are either first line treatments or a part of the treatment algorithm</a:t>
            </a:r>
          </a:p>
          <a:p>
            <a:r>
              <a:rPr lang="en-US" sz="2800" dirty="0"/>
              <a:t>Knowledge of the available procedure-based treatment options for medical dermatology issues is critical for quality patient care</a:t>
            </a:r>
          </a:p>
          <a:p>
            <a:r>
              <a:rPr lang="en-US" sz="2800" dirty="0"/>
              <a:t>Ongoing innovations in lasers and other modalities will hopefully provide more options for patients</a:t>
            </a:r>
          </a:p>
        </p:txBody>
      </p:sp>
    </p:spTree>
    <p:extLst>
      <p:ext uri="{BB962C8B-B14F-4D97-AF65-F5344CB8AC3E}">
        <p14:creationId xmlns:p14="http://schemas.microsoft.com/office/powerpoint/2010/main" val="1291787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27C5D-911F-5840-942F-F88EF8BB021B}"/>
              </a:ext>
            </a:extLst>
          </p:cNvPr>
          <p:cNvSpPr>
            <a:spLocks noGrp="1"/>
          </p:cNvSpPr>
          <p:nvPr>
            <p:ph type="title"/>
          </p:nvPr>
        </p:nvSpPr>
        <p:spPr/>
        <p:txBody>
          <a:bodyPr/>
          <a:lstStyle/>
          <a:p>
            <a:r>
              <a:rPr lang="en-US" dirty="0"/>
              <a:t>Areas of Focus</a:t>
            </a:r>
          </a:p>
        </p:txBody>
      </p:sp>
      <p:sp>
        <p:nvSpPr>
          <p:cNvPr id="3" name="Content Placeholder 2">
            <a:extLst>
              <a:ext uri="{FF2B5EF4-FFF2-40B4-BE49-F238E27FC236}">
                <a16:creationId xmlns:a16="http://schemas.microsoft.com/office/drawing/2014/main" id="{17691714-D5B7-804C-846C-40CFD04C05BF}"/>
              </a:ext>
            </a:extLst>
          </p:cNvPr>
          <p:cNvSpPr>
            <a:spLocks noGrp="1"/>
          </p:cNvSpPr>
          <p:nvPr>
            <p:ph idx="1"/>
          </p:nvPr>
        </p:nvSpPr>
        <p:spPr/>
        <p:txBody>
          <a:bodyPr>
            <a:normAutofit/>
          </a:bodyPr>
          <a:lstStyle/>
          <a:p>
            <a:r>
              <a:rPr lang="en-US" sz="2800" dirty="0"/>
              <a:t>Vascular disorders</a:t>
            </a:r>
          </a:p>
          <a:p>
            <a:r>
              <a:rPr lang="en-US" sz="2800" dirty="0"/>
              <a:t>Scars</a:t>
            </a:r>
          </a:p>
          <a:p>
            <a:r>
              <a:rPr lang="en-US" sz="2800" dirty="0"/>
              <a:t>Laser hair removal applications</a:t>
            </a:r>
          </a:p>
          <a:p>
            <a:r>
              <a:rPr lang="en-US" sz="2800" dirty="0"/>
              <a:t>Premalignant lesions</a:t>
            </a:r>
          </a:p>
          <a:p>
            <a:endParaRPr lang="en-US" sz="2800" dirty="0"/>
          </a:p>
        </p:txBody>
      </p:sp>
    </p:spTree>
    <p:extLst>
      <p:ext uri="{BB962C8B-B14F-4D97-AF65-F5344CB8AC3E}">
        <p14:creationId xmlns:p14="http://schemas.microsoft.com/office/powerpoint/2010/main" val="15689324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F257C-8290-A34B-A975-46B0AEF6CBC2}"/>
              </a:ext>
            </a:extLst>
          </p:cNvPr>
          <p:cNvSpPr>
            <a:spLocks noGrp="1"/>
          </p:cNvSpPr>
          <p:nvPr>
            <p:ph type="ctrTitle"/>
          </p:nvPr>
        </p:nvSpPr>
        <p:spPr/>
        <p:txBody>
          <a:bodyPr/>
          <a:lstStyle/>
          <a:p>
            <a:r>
              <a:rPr lang="en-US" dirty="0"/>
              <a:t>Vascular Disorders</a:t>
            </a:r>
          </a:p>
        </p:txBody>
      </p:sp>
    </p:spTree>
    <p:extLst>
      <p:ext uri="{BB962C8B-B14F-4D97-AF65-F5344CB8AC3E}">
        <p14:creationId xmlns:p14="http://schemas.microsoft.com/office/powerpoint/2010/main" val="3696605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D4323-C337-B549-892C-042B73F226E6}"/>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E0F88C15-1C7B-1745-B8D4-EC9E060BDA68}"/>
              </a:ext>
            </a:extLst>
          </p:cNvPr>
          <p:cNvSpPr>
            <a:spLocks noGrp="1"/>
          </p:cNvSpPr>
          <p:nvPr>
            <p:ph idx="1"/>
          </p:nvPr>
        </p:nvSpPr>
        <p:spPr>
          <a:xfrm>
            <a:off x="838199" y="1825624"/>
            <a:ext cx="7325299" cy="5032375"/>
          </a:xfrm>
        </p:spPr>
        <p:txBody>
          <a:bodyPr>
            <a:normAutofit/>
          </a:bodyPr>
          <a:lstStyle/>
          <a:p>
            <a:r>
              <a:rPr lang="en-US" dirty="0"/>
              <a:t>Vascular lesions encompass some of the first disorders to be treated by lasers</a:t>
            </a:r>
          </a:p>
          <a:p>
            <a:r>
              <a:rPr lang="en-US" dirty="0"/>
              <a:t>Earliest lasers (such as argon, ruby) were continuous wave lasers </a:t>
            </a:r>
            <a:r>
              <a:rPr lang="en-US" dirty="0">
                <a:sym typeface="Wingdings" panose="05000000000000000000" pitchFamily="2" charset="2"/>
              </a:rPr>
              <a:t> use was limited due to scarring and pigmentary changes</a:t>
            </a:r>
          </a:p>
          <a:p>
            <a:r>
              <a:rPr lang="en-US" dirty="0">
                <a:sym typeface="Wingdings" panose="05000000000000000000" pitchFamily="2" charset="2"/>
              </a:rPr>
              <a:t>In 1980s, theory of selective </a:t>
            </a:r>
            <a:r>
              <a:rPr lang="en-US" dirty="0" err="1">
                <a:sym typeface="Wingdings" panose="05000000000000000000" pitchFamily="2" charset="2"/>
              </a:rPr>
              <a:t>photothermolysis</a:t>
            </a:r>
            <a:r>
              <a:rPr lang="en-US" dirty="0">
                <a:sym typeface="Wingdings" panose="05000000000000000000" pitchFamily="2" charset="2"/>
              </a:rPr>
              <a:t> emerged that allowed more specific targeting of thermal injury to target of interest while minimizing collateral damage</a:t>
            </a:r>
          </a:p>
          <a:p>
            <a:pPr lvl="1"/>
            <a:r>
              <a:rPr lang="en-US" sz="2000" dirty="0"/>
              <a:t>Three components:</a:t>
            </a:r>
          </a:p>
          <a:p>
            <a:pPr lvl="2"/>
            <a:r>
              <a:rPr lang="en-US" sz="1800" dirty="0"/>
              <a:t>Wavelength matched to target chromophore </a:t>
            </a:r>
          </a:p>
          <a:p>
            <a:pPr lvl="2"/>
            <a:r>
              <a:rPr lang="en-US" sz="1800" dirty="0"/>
              <a:t>Pulse duration matched to target size</a:t>
            </a:r>
          </a:p>
          <a:p>
            <a:pPr lvl="2"/>
            <a:r>
              <a:rPr lang="en-US" sz="1800" dirty="0"/>
              <a:t>Fluence that treats the target but reduces nonspecific injury</a:t>
            </a:r>
          </a:p>
        </p:txBody>
      </p:sp>
    </p:spTree>
    <p:extLst>
      <p:ext uri="{BB962C8B-B14F-4D97-AF65-F5344CB8AC3E}">
        <p14:creationId xmlns:p14="http://schemas.microsoft.com/office/powerpoint/2010/main" val="4055213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97E21-C23B-AEE1-BDDD-E7B803AB6B42}"/>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3151390B-9DD2-50C3-BAC4-8529312A387D}"/>
              </a:ext>
            </a:extLst>
          </p:cNvPr>
          <p:cNvSpPr>
            <a:spLocks noGrp="1"/>
          </p:cNvSpPr>
          <p:nvPr>
            <p:ph idx="1"/>
          </p:nvPr>
        </p:nvSpPr>
        <p:spPr/>
        <p:txBody>
          <a:bodyPr>
            <a:normAutofit/>
          </a:bodyPr>
          <a:lstStyle/>
          <a:p>
            <a:r>
              <a:rPr lang="en-US" sz="2800" dirty="0"/>
              <a:t>Classic target chromophore in vascular lesions is oxyhemoglobin (absorption peaks at 418, 542, 577 nm)</a:t>
            </a:r>
          </a:p>
          <a:p>
            <a:r>
              <a:rPr lang="en-US" sz="2800" dirty="0"/>
              <a:t>Other hemoglobin species may also serve as targets</a:t>
            </a:r>
          </a:p>
          <a:p>
            <a:pPr lvl="1"/>
            <a:r>
              <a:rPr lang="en-US" dirty="0"/>
              <a:t>Venous lesions: Deoxyhemoglobin</a:t>
            </a:r>
          </a:p>
          <a:p>
            <a:pPr lvl="1"/>
            <a:r>
              <a:rPr lang="en-US" dirty="0"/>
              <a:t>Methemoglobin</a:t>
            </a:r>
          </a:p>
          <a:p>
            <a:r>
              <a:rPr lang="en-US" sz="2800" dirty="0"/>
              <a:t>Light is absorbed by oxyhemoglobin and converted to heat </a:t>
            </a:r>
            <a:r>
              <a:rPr lang="en-US" sz="2800" dirty="0">
                <a:sym typeface="Wingdings" panose="05000000000000000000" pitchFamily="2" charset="2"/>
              </a:rPr>
              <a:t> vessel coagulation, closure </a:t>
            </a:r>
            <a:endParaRPr lang="en-US" sz="2800" dirty="0"/>
          </a:p>
          <a:p>
            <a:pPr lvl="2"/>
            <a:endParaRPr lang="en-US" sz="2800" dirty="0"/>
          </a:p>
          <a:p>
            <a:endParaRPr lang="en-US" sz="2800" dirty="0"/>
          </a:p>
        </p:txBody>
      </p:sp>
    </p:spTree>
    <p:extLst>
      <p:ext uri="{BB962C8B-B14F-4D97-AF65-F5344CB8AC3E}">
        <p14:creationId xmlns:p14="http://schemas.microsoft.com/office/powerpoint/2010/main" val="86448129"/>
      </p:ext>
    </p:extLst>
  </p:cSld>
  <p:clrMapOvr>
    <a:masterClrMapping/>
  </p:clrMapOvr>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2630</TotalTime>
  <Words>3547</Words>
  <Application>Microsoft Office PowerPoint</Application>
  <PresentationFormat>Widescreen</PresentationFormat>
  <Paragraphs>311</Paragraphs>
  <Slides>48</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48</vt:i4>
      </vt:variant>
    </vt:vector>
  </HeadingPairs>
  <TitlesOfParts>
    <vt:vector size="52" baseType="lpstr">
      <vt:lpstr>Arial</vt:lpstr>
      <vt:lpstr>Calibri</vt:lpstr>
      <vt:lpstr>Goudy Old Style</vt:lpstr>
      <vt:lpstr>Office Theme</vt:lpstr>
      <vt:lpstr>Applications of  Cosmetic Dermatology in  Medical Dermatology</vt:lpstr>
      <vt:lpstr>Disclaimer</vt:lpstr>
      <vt:lpstr>Outline </vt:lpstr>
      <vt:lpstr>Introduction and Background</vt:lpstr>
      <vt:lpstr>Overlap</vt:lpstr>
      <vt:lpstr>Areas of Focus</vt:lpstr>
      <vt:lpstr>Vascular Disorders</vt:lpstr>
      <vt:lpstr>Background</vt:lpstr>
      <vt:lpstr>Background</vt:lpstr>
      <vt:lpstr>Conditions</vt:lpstr>
      <vt:lpstr>Port-Wine Stains</vt:lpstr>
      <vt:lpstr>Port-Wine Stains: Treatment</vt:lpstr>
      <vt:lpstr>Port-Wine Stains: Treatment with PDL</vt:lpstr>
      <vt:lpstr>Port-Wine Stains: Treatment with PDL</vt:lpstr>
      <vt:lpstr>Port-Wine Stains: Treatment with PDL</vt:lpstr>
      <vt:lpstr>Port-Wine Stains: PDL-Resistant Lesions</vt:lpstr>
      <vt:lpstr>Infantile Hemangiomas</vt:lpstr>
      <vt:lpstr>Infantile Hemangiomas: Treatment with PDL</vt:lpstr>
      <vt:lpstr>Hypervascularity </vt:lpstr>
      <vt:lpstr>Hypervascularity</vt:lpstr>
      <vt:lpstr>Rosacea: Treatment with PDL</vt:lpstr>
      <vt:lpstr>Scars</vt:lpstr>
      <vt:lpstr>Background</vt:lpstr>
      <vt:lpstr>Scars</vt:lpstr>
      <vt:lpstr>Scars: Lasers</vt:lpstr>
      <vt:lpstr>Scars: Lasers</vt:lpstr>
      <vt:lpstr>Laser Hair Removal Applications</vt:lpstr>
      <vt:lpstr>Background</vt:lpstr>
      <vt:lpstr>Background: Basic Concepts of LHR</vt:lpstr>
      <vt:lpstr>Background: Basic Concepts of LHR</vt:lpstr>
      <vt:lpstr>LHR in Follicular Disorders</vt:lpstr>
      <vt:lpstr>LHR in Gender-Affirming Care</vt:lpstr>
      <vt:lpstr>Pre-malignant Lesions</vt:lpstr>
      <vt:lpstr>Background</vt:lpstr>
      <vt:lpstr>Actinic Cheilitis: Laser</vt:lpstr>
      <vt:lpstr>Board Review Questions </vt:lpstr>
      <vt:lpstr>Board Review Questions</vt:lpstr>
      <vt:lpstr>Board Review Questions</vt:lpstr>
      <vt:lpstr>Board Review Questions</vt:lpstr>
      <vt:lpstr>Board Review Questions</vt:lpstr>
      <vt:lpstr>Board Review Questions</vt:lpstr>
      <vt:lpstr>Board Review Questions</vt:lpstr>
      <vt:lpstr>Board Review Questions</vt:lpstr>
      <vt:lpstr>Board Review Questions</vt:lpstr>
      <vt:lpstr>Board Review Questions</vt:lpstr>
      <vt:lpstr>Board Review Questions</vt:lpstr>
      <vt:lpstr>References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Kang, Bianca Y</dc:creator>
  <cp:lastModifiedBy>Yi, Michael</cp:lastModifiedBy>
  <cp:revision>53</cp:revision>
  <dcterms:created xsi:type="dcterms:W3CDTF">2022-04-18T19:49:45Z</dcterms:created>
  <dcterms:modified xsi:type="dcterms:W3CDTF">2022-10-28T23:38:17Z</dcterms:modified>
</cp:coreProperties>
</file>