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478" r:id="rId3"/>
    <p:sldId id="490" r:id="rId4"/>
    <p:sldId id="266" r:id="rId5"/>
    <p:sldId id="265" r:id="rId6"/>
    <p:sldId id="294" r:id="rId7"/>
    <p:sldId id="479" r:id="rId8"/>
    <p:sldId id="480" r:id="rId9"/>
    <p:sldId id="267" r:id="rId10"/>
    <p:sldId id="257" r:id="rId11"/>
    <p:sldId id="481" r:id="rId12"/>
    <p:sldId id="482" r:id="rId13"/>
    <p:sldId id="483" r:id="rId14"/>
    <p:sldId id="484" r:id="rId15"/>
    <p:sldId id="278" r:id="rId16"/>
    <p:sldId id="485" r:id="rId17"/>
    <p:sldId id="449" r:id="rId18"/>
    <p:sldId id="268" r:id="rId19"/>
    <p:sldId id="279" r:id="rId20"/>
    <p:sldId id="447" r:id="rId21"/>
    <p:sldId id="269" r:id="rId22"/>
    <p:sldId id="486" r:id="rId23"/>
    <p:sldId id="491" r:id="rId24"/>
    <p:sldId id="487" r:id="rId25"/>
    <p:sldId id="488" r:id="rId26"/>
    <p:sldId id="489" r:id="rId27"/>
    <p:sldId id="460" r:id="rId28"/>
    <p:sldId id="459" r:id="rId29"/>
    <p:sldId id="492" r:id="rId30"/>
    <p:sldId id="493" r:id="rId31"/>
    <p:sldId id="494" r:id="rId32"/>
    <p:sldId id="495" r:id="rId33"/>
    <p:sldId id="496" r:id="rId34"/>
    <p:sldId id="497" r:id="rId35"/>
    <p:sldId id="498" r:id="rId36"/>
    <p:sldId id="499" r:id="rId37"/>
    <p:sldId id="500" r:id="rId38"/>
    <p:sldId id="50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14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6"/>
    <p:restoredTop sz="90269"/>
  </p:normalViewPr>
  <p:slideViewPr>
    <p:cSldViewPr snapToGrid="0" snapToObjects="1">
      <p:cViewPr varScale="1">
        <p:scale>
          <a:sx n="116" d="100"/>
          <a:sy n="116" d="100"/>
        </p:scale>
        <p:origin x="224" y="768"/>
      </p:cViewPr>
      <p:guideLst/>
    </p:cSldViewPr>
  </p:slideViewPr>
  <p:notesTextViewPr>
    <p:cViewPr>
      <p:scale>
        <a:sx n="1" d="1"/>
        <a:sy n="1" d="1"/>
      </p:scale>
      <p:origin x="0" y="0"/>
    </p:cViewPr>
  </p:notesTextViewPr>
  <p:notesViewPr>
    <p:cSldViewPr snapToGrid="0" snapToObjects="1">
      <p:cViewPr varScale="1">
        <p:scale>
          <a:sx n="109" d="100"/>
          <a:sy n="109" d="100"/>
        </p:scale>
        <p:origin x="443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55AEC2-9C0E-C044-B4EE-F4F051E73D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7B79E8-F55E-EE4A-9C30-8BF5E1DF95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737075-05FD-924B-B627-21DF4DB0020B}" type="datetimeFigureOut">
              <a:rPr lang="en-US" smtClean="0"/>
              <a:t>10/28/22</a:t>
            </a:fld>
            <a:endParaRPr lang="en-US"/>
          </a:p>
        </p:txBody>
      </p:sp>
      <p:sp>
        <p:nvSpPr>
          <p:cNvPr id="4" name="Footer Placeholder 3">
            <a:extLst>
              <a:ext uri="{FF2B5EF4-FFF2-40B4-BE49-F238E27FC236}">
                <a16:creationId xmlns:a16="http://schemas.microsoft.com/office/drawing/2014/main" id="{CBE2730C-C1F2-A647-8F9D-C2F9ECF32B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124AB9-8B06-ED45-BFA8-6EF313123D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C29FB9-43CE-1C47-B26B-F81FC1C77382}" type="slidenum">
              <a:rPr lang="en-US" smtClean="0"/>
              <a:t>‹#›</a:t>
            </a:fld>
            <a:endParaRPr lang="en-US"/>
          </a:p>
        </p:txBody>
      </p:sp>
    </p:spTree>
    <p:extLst>
      <p:ext uri="{BB962C8B-B14F-4D97-AF65-F5344CB8AC3E}">
        <p14:creationId xmlns:p14="http://schemas.microsoft.com/office/powerpoint/2010/main" val="3433005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686F9-9253-234C-A12E-5EFD24162534}" type="datetimeFigureOut">
              <a:rPr lang="en-US" smtClean="0"/>
              <a:t>10/28/22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D54E6-D26B-3A47-A359-C177E993B81F}" type="slidenum">
              <a:rPr lang="en-US" smtClean="0"/>
              <a:t>‹#›</a:t>
            </a:fld>
            <a:endParaRPr lang="en-US"/>
          </a:p>
        </p:txBody>
      </p:sp>
    </p:spTree>
    <p:extLst>
      <p:ext uri="{BB962C8B-B14F-4D97-AF65-F5344CB8AC3E}">
        <p14:creationId xmlns:p14="http://schemas.microsoft.com/office/powerpoint/2010/main" val="2457307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9D54E6-D26B-3A47-A359-C177E993B81F}" type="slidenum">
              <a:rPr lang="en-US" smtClean="0"/>
              <a:t>1</a:t>
            </a:fld>
            <a:endParaRPr lang="en-US"/>
          </a:p>
        </p:txBody>
      </p:sp>
    </p:spTree>
    <p:extLst>
      <p:ext uri="{BB962C8B-B14F-4D97-AF65-F5344CB8AC3E}">
        <p14:creationId xmlns:p14="http://schemas.microsoft.com/office/powerpoint/2010/main" val="229449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CB48B8-DC92-1B41-B3F2-A4872A5E576A}" type="slidenum">
              <a:rPr lang="en-US" smtClean="0"/>
              <a:t>2</a:t>
            </a:fld>
            <a:endParaRPr lang="en-US"/>
          </a:p>
        </p:txBody>
      </p:sp>
    </p:spTree>
    <p:extLst>
      <p:ext uri="{BB962C8B-B14F-4D97-AF65-F5344CB8AC3E}">
        <p14:creationId xmlns:p14="http://schemas.microsoft.com/office/powerpoint/2010/main" val="90864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9D54E6-D26B-3A47-A359-C177E993B81F}" type="slidenum">
              <a:rPr lang="en-US" smtClean="0"/>
              <a:t>21</a:t>
            </a:fld>
            <a:endParaRPr lang="en-US"/>
          </a:p>
        </p:txBody>
      </p:sp>
    </p:spTree>
    <p:extLst>
      <p:ext uri="{BB962C8B-B14F-4D97-AF65-F5344CB8AC3E}">
        <p14:creationId xmlns:p14="http://schemas.microsoft.com/office/powerpoint/2010/main" val="131311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9D54E6-D26B-3A47-A359-C177E993B81F}" type="slidenum">
              <a:rPr lang="en-US" smtClean="0"/>
              <a:t>22</a:t>
            </a:fld>
            <a:endParaRPr lang="en-US"/>
          </a:p>
        </p:txBody>
      </p:sp>
    </p:spTree>
    <p:extLst>
      <p:ext uri="{BB962C8B-B14F-4D97-AF65-F5344CB8AC3E}">
        <p14:creationId xmlns:p14="http://schemas.microsoft.com/office/powerpoint/2010/main" val="4006255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9D54E6-D26B-3A47-A359-C177E993B81F}" type="slidenum">
              <a:rPr lang="en-US" smtClean="0"/>
              <a:t>24</a:t>
            </a:fld>
            <a:endParaRPr lang="en-US"/>
          </a:p>
        </p:txBody>
      </p:sp>
    </p:spTree>
    <p:extLst>
      <p:ext uri="{BB962C8B-B14F-4D97-AF65-F5344CB8AC3E}">
        <p14:creationId xmlns:p14="http://schemas.microsoft.com/office/powerpoint/2010/main" val="3490068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9D54E6-D26B-3A47-A359-C177E993B81F}" type="slidenum">
              <a:rPr lang="en-US" smtClean="0"/>
              <a:t>25</a:t>
            </a:fld>
            <a:endParaRPr lang="en-US"/>
          </a:p>
        </p:txBody>
      </p:sp>
    </p:spTree>
    <p:extLst>
      <p:ext uri="{BB962C8B-B14F-4D97-AF65-F5344CB8AC3E}">
        <p14:creationId xmlns:p14="http://schemas.microsoft.com/office/powerpoint/2010/main" val="360898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9D54E6-D26B-3A47-A359-C177E993B81F}" type="slidenum">
              <a:rPr lang="en-US" smtClean="0"/>
              <a:t>26</a:t>
            </a:fld>
            <a:endParaRPr lang="en-US"/>
          </a:p>
        </p:txBody>
      </p:sp>
    </p:spTree>
    <p:extLst>
      <p:ext uri="{BB962C8B-B14F-4D97-AF65-F5344CB8AC3E}">
        <p14:creationId xmlns:p14="http://schemas.microsoft.com/office/powerpoint/2010/main" val="3186514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9EA8C0-8CCE-614C-9202-E99014991541}"/>
              </a:ext>
            </a:extLst>
          </p:cNvPr>
          <p:cNvPicPr>
            <a:picLocks noChangeAspect="1"/>
          </p:cNvPicPr>
          <p:nvPr userDrawn="1"/>
        </p:nvPicPr>
        <p:blipFill rotWithShape="1">
          <a:blip r:embed="rId2" cstate="hqprint">
            <a:alphaModFix/>
            <a:duotone>
              <a:prstClr val="black"/>
              <a:schemeClr val="accent1">
                <a:lumMod val="20000"/>
                <a:lumOff val="80000"/>
                <a:tint val="45000"/>
                <a:satMod val="400000"/>
              </a:schemeClr>
            </a:duotone>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0F5D99-E1C4-B94C-9478-6D02197A5627}"/>
              </a:ext>
            </a:extLst>
          </p:cNvPr>
          <p:cNvSpPr>
            <a:spLocks noGrp="1"/>
          </p:cNvSpPr>
          <p:nvPr>
            <p:ph type="ctrTitle" hasCustomPrompt="1"/>
          </p:nvPr>
        </p:nvSpPr>
        <p:spPr>
          <a:xfrm>
            <a:off x="1524000" y="1122363"/>
            <a:ext cx="9144000" cy="2387600"/>
          </a:xfrm>
          <a:solidFill>
            <a:schemeClr val="tx2">
              <a:lumMod val="50000"/>
              <a:alpha val="70000"/>
            </a:schemeClr>
          </a:solidFill>
        </p:spPr>
        <p:txBody>
          <a:bodyPr anchor="ctr" anchorCtr="0"/>
          <a:lstStyle>
            <a:lvl1pPr algn="ctr">
              <a:defRPr sz="6000">
                <a:solidFill>
                  <a:schemeClr val="bg1"/>
                </a:solidFill>
                <a:latin typeface="Goudy Old Style" panose="02020502050305020303" pitchFamily="18" charset="77"/>
              </a:defRPr>
            </a:lvl1pPr>
          </a:lstStyle>
          <a:p>
            <a:r>
              <a:rPr lang="en-US" dirty="0"/>
              <a:t>Click to edit title</a:t>
            </a:r>
          </a:p>
        </p:txBody>
      </p:sp>
      <p:sp>
        <p:nvSpPr>
          <p:cNvPr id="3" name="Subtitle 2">
            <a:extLst>
              <a:ext uri="{FF2B5EF4-FFF2-40B4-BE49-F238E27FC236}">
                <a16:creationId xmlns:a16="http://schemas.microsoft.com/office/drawing/2014/main" id="{45D3A374-DBE0-1F47-A143-BD6F5E901130}"/>
              </a:ext>
            </a:extLst>
          </p:cNvPr>
          <p:cNvSpPr>
            <a:spLocks noGrp="1"/>
          </p:cNvSpPr>
          <p:nvPr>
            <p:ph type="subTitle" idx="1" hasCustomPrompt="1"/>
          </p:nvPr>
        </p:nvSpPr>
        <p:spPr>
          <a:xfrm>
            <a:off x="1524000" y="3602038"/>
            <a:ext cx="9144000" cy="1655762"/>
          </a:xfrm>
          <a:solidFill>
            <a:schemeClr val="tx2">
              <a:lumMod val="50000"/>
              <a:alpha val="70000"/>
            </a:schemeClr>
          </a:solidFill>
        </p:spPr>
        <p:txBody>
          <a:bodyPr anchor="ctr" anchorCtr="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your contact information/credentials/affiliation</a:t>
            </a:r>
          </a:p>
        </p:txBody>
      </p:sp>
      <p:sp>
        <p:nvSpPr>
          <p:cNvPr id="11" name="Rectangle 10">
            <a:extLst>
              <a:ext uri="{FF2B5EF4-FFF2-40B4-BE49-F238E27FC236}">
                <a16:creationId xmlns:a16="http://schemas.microsoft.com/office/drawing/2014/main" id="{65ADC194-7221-0547-B3C3-C2BACB7D0096}"/>
              </a:ext>
            </a:extLst>
          </p:cNvPr>
          <p:cNvSpPr/>
          <p:nvPr userDrawn="1"/>
        </p:nvSpPr>
        <p:spPr>
          <a:xfrm>
            <a:off x="-1" y="5581404"/>
            <a:ext cx="12192001" cy="1276596"/>
          </a:xfrm>
          <a:prstGeom prst="rect">
            <a:avLst/>
          </a:prstGeom>
          <a:solidFill>
            <a:schemeClr val="tx2">
              <a:lumMod val="50000"/>
              <a:alpha val="7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 name="Picture 3" descr="A picture containing text&#10;&#10;Description automatically generated">
            <a:extLst>
              <a:ext uri="{FF2B5EF4-FFF2-40B4-BE49-F238E27FC236}">
                <a16:creationId xmlns:a16="http://schemas.microsoft.com/office/drawing/2014/main" id="{2B34DF27-2512-4274-B4E9-E3FD3D28791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82851" y="5767818"/>
            <a:ext cx="2721306" cy="903767"/>
          </a:xfrm>
          <a:prstGeom prst="rect">
            <a:avLst/>
          </a:prstGeom>
        </p:spPr>
      </p:pic>
    </p:spTree>
    <p:extLst>
      <p:ext uri="{BB962C8B-B14F-4D97-AF65-F5344CB8AC3E}">
        <p14:creationId xmlns:p14="http://schemas.microsoft.com/office/powerpoint/2010/main" val="234473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utline">
    <p:spTree>
      <p:nvGrpSpPr>
        <p:cNvPr id="1" name=""/>
        <p:cNvGrpSpPr/>
        <p:nvPr/>
      </p:nvGrpSpPr>
      <p:grpSpPr>
        <a:xfrm>
          <a:off x="0" y="0"/>
          <a:ext cx="0" cy="0"/>
          <a:chOff x="0" y="0"/>
          <a:chExt cx="0" cy="0"/>
        </a:xfrm>
      </p:grpSpPr>
      <p:pic>
        <p:nvPicPr>
          <p:cNvPr id="5" name="Picture 4" descr="A picture containing outdoor, dark&#10;&#10;Description automatically generated">
            <a:extLst>
              <a:ext uri="{FF2B5EF4-FFF2-40B4-BE49-F238E27FC236}">
                <a16:creationId xmlns:a16="http://schemas.microsoft.com/office/drawing/2014/main" id="{CCEBFE08-47ED-9941-98CA-35F648CFEC00}"/>
              </a:ext>
            </a:extLst>
          </p:cNvPr>
          <p:cNvPicPr>
            <a:picLocks noChangeAspect="1"/>
          </p:cNvPicPr>
          <p:nvPr userDrawn="1"/>
        </p:nvPicPr>
        <p:blipFill rotWithShape="1">
          <a:blip r:embed="rId2" cstate="hqprint">
            <a:alphaModFix amt="85000"/>
            <a:extLst>
              <a:ext uri="{28A0092B-C50C-407E-A947-70E740481C1C}">
                <a14:useLocalDpi xmlns:a14="http://schemas.microsoft.com/office/drawing/2010/main"/>
              </a:ext>
            </a:extLst>
          </a:blip>
          <a:srcRect/>
          <a:stretch/>
        </p:blipFill>
        <p:spPr>
          <a:xfrm flipH="1">
            <a:off x="8037094" y="0"/>
            <a:ext cx="4154905" cy="6858000"/>
          </a:xfrm>
          <a:prstGeom prst="rtTriangle">
            <a:avLst/>
          </a:prstGeom>
        </p:spPr>
      </p:pic>
      <p:sp>
        <p:nvSpPr>
          <p:cNvPr id="2" name="Title 1">
            <a:extLst>
              <a:ext uri="{FF2B5EF4-FFF2-40B4-BE49-F238E27FC236}">
                <a16:creationId xmlns:a16="http://schemas.microsoft.com/office/drawing/2014/main" id="{DC67F3DD-F8B8-F748-AD77-32C497EC42AA}"/>
              </a:ext>
            </a:extLst>
          </p:cNvPr>
          <p:cNvSpPr>
            <a:spLocks noGrp="1"/>
          </p:cNvSpPr>
          <p:nvPr>
            <p:ph type="title" hasCustomPrompt="1"/>
          </p:nvPr>
        </p:nvSpPr>
        <p:spPr>
          <a:xfrm>
            <a:off x="838200" y="365125"/>
            <a:ext cx="8807824" cy="1325563"/>
          </a:xfrm>
        </p:spPr>
        <p:txBody>
          <a:bodyPr/>
          <a:lstStyle>
            <a:lvl1pPr>
              <a:defRPr>
                <a:solidFill>
                  <a:schemeClr val="tx2"/>
                </a:solidFill>
              </a:defRPr>
            </a:lvl1pPr>
          </a:lstStyle>
          <a:p>
            <a:r>
              <a:rPr lang="en-US" dirty="0"/>
              <a:t>Please insert presentation outline here</a:t>
            </a:r>
          </a:p>
        </p:txBody>
      </p:sp>
      <p:sp>
        <p:nvSpPr>
          <p:cNvPr id="3" name="Content Placeholder 2">
            <a:extLst>
              <a:ext uri="{FF2B5EF4-FFF2-40B4-BE49-F238E27FC236}">
                <a16:creationId xmlns:a16="http://schemas.microsoft.com/office/drawing/2014/main" id="{586A8047-FFBC-A04E-8832-86BAAB274514}"/>
              </a:ext>
            </a:extLst>
          </p:cNvPr>
          <p:cNvSpPr>
            <a:spLocks noGrp="1"/>
          </p:cNvSpPr>
          <p:nvPr>
            <p:ph idx="1" hasCustomPrompt="1"/>
          </p:nvPr>
        </p:nvSpPr>
        <p:spPr>
          <a:xfrm>
            <a:off x="838200" y="1825625"/>
            <a:ext cx="6584576" cy="4351338"/>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outline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text&#10;&#10;Description automatically generated">
            <a:extLst>
              <a:ext uri="{FF2B5EF4-FFF2-40B4-BE49-F238E27FC236}">
                <a16:creationId xmlns:a16="http://schemas.microsoft.com/office/drawing/2014/main" id="{D9C46095-36C9-0022-18DF-022B7C71DB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82851" y="5767818"/>
            <a:ext cx="2721306" cy="903767"/>
          </a:xfrm>
          <a:prstGeom prst="rect">
            <a:avLst/>
          </a:prstGeom>
        </p:spPr>
      </p:pic>
    </p:spTree>
    <p:extLst>
      <p:ext uri="{BB962C8B-B14F-4D97-AF65-F5344CB8AC3E}">
        <p14:creationId xmlns:p14="http://schemas.microsoft.com/office/powerpoint/2010/main" val="3353492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13" name="Picture 12" descr="A picture containing outdoor, dark&#10;&#10;Description automatically generated">
            <a:extLst>
              <a:ext uri="{FF2B5EF4-FFF2-40B4-BE49-F238E27FC236}">
                <a16:creationId xmlns:a16="http://schemas.microsoft.com/office/drawing/2014/main" id="{162AF9AA-3C6A-6F43-BE50-8269B45F7FAE}"/>
              </a:ext>
            </a:extLst>
          </p:cNvPr>
          <p:cNvPicPr>
            <a:picLocks noChangeAspect="1"/>
          </p:cNvPicPr>
          <p:nvPr userDrawn="1"/>
        </p:nvPicPr>
        <p:blipFill rotWithShape="1">
          <a:blip r:embed="rId2" cstate="hqprint">
            <a:alphaModFix amt="8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Title 1">
            <a:extLst>
              <a:ext uri="{FF2B5EF4-FFF2-40B4-BE49-F238E27FC236}">
                <a16:creationId xmlns:a16="http://schemas.microsoft.com/office/drawing/2014/main" id="{A1BB5BBF-0463-2A49-92C0-C675FD634E07}"/>
              </a:ext>
            </a:extLst>
          </p:cNvPr>
          <p:cNvSpPr>
            <a:spLocks noGrp="1"/>
          </p:cNvSpPr>
          <p:nvPr>
            <p:ph type="ctrTitle" hasCustomPrompt="1"/>
          </p:nvPr>
        </p:nvSpPr>
        <p:spPr>
          <a:xfrm>
            <a:off x="1524000" y="1819048"/>
            <a:ext cx="9144000" cy="2387600"/>
          </a:xfrm>
          <a:solidFill>
            <a:schemeClr val="tx2">
              <a:lumMod val="50000"/>
              <a:alpha val="70000"/>
            </a:schemeClr>
          </a:solidFill>
        </p:spPr>
        <p:txBody>
          <a:bodyPr anchor="ctr" anchorCtr="0"/>
          <a:lstStyle>
            <a:lvl1pPr algn="ctr">
              <a:defRPr sz="6000">
                <a:solidFill>
                  <a:schemeClr val="bg1"/>
                </a:solidFill>
                <a:latin typeface="Goudy Old Style" panose="02020502050305020303" pitchFamily="18" charset="77"/>
              </a:defRPr>
            </a:lvl1pPr>
          </a:lstStyle>
          <a:p>
            <a:r>
              <a:rPr lang="en-US" dirty="0"/>
              <a:t>Click to edit subtitle slide (optional)</a:t>
            </a:r>
          </a:p>
        </p:txBody>
      </p:sp>
      <p:pic>
        <p:nvPicPr>
          <p:cNvPr id="2" name="Picture 1" descr="A picture containing text&#10;&#10;Description automatically generated">
            <a:extLst>
              <a:ext uri="{FF2B5EF4-FFF2-40B4-BE49-F238E27FC236}">
                <a16:creationId xmlns:a16="http://schemas.microsoft.com/office/drawing/2014/main" id="{A37D442D-FD88-C41F-BC9A-627F7EE67C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82851" y="5767818"/>
            <a:ext cx="2721306" cy="903767"/>
          </a:xfrm>
          <a:prstGeom prst="rect">
            <a:avLst/>
          </a:prstGeom>
        </p:spPr>
      </p:pic>
    </p:spTree>
    <p:extLst>
      <p:ext uri="{BB962C8B-B14F-4D97-AF65-F5344CB8AC3E}">
        <p14:creationId xmlns:p14="http://schemas.microsoft.com/office/powerpoint/2010/main" val="227469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5" name="Picture 4" descr="A picture containing outdoor, dark&#10;&#10;Description automatically generated">
            <a:extLst>
              <a:ext uri="{FF2B5EF4-FFF2-40B4-BE49-F238E27FC236}">
                <a16:creationId xmlns:a16="http://schemas.microsoft.com/office/drawing/2014/main" id="{CCEBFE08-47ED-9941-98CA-35F648CFEC00}"/>
              </a:ext>
            </a:extLst>
          </p:cNvPr>
          <p:cNvPicPr>
            <a:picLocks noChangeAspect="1"/>
          </p:cNvPicPr>
          <p:nvPr userDrawn="1"/>
        </p:nvPicPr>
        <p:blipFill rotWithShape="1">
          <a:blip r:embed="rId2" cstate="hqprint">
            <a:alphaModFix amt="85000"/>
            <a:extLst>
              <a:ext uri="{28A0092B-C50C-407E-A947-70E740481C1C}">
                <a14:useLocalDpi xmlns:a14="http://schemas.microsoft.com/office/drawing/2010/main"/>
              </a:ext>
            </a:extLst>
          </a:blip>
          <a:srcRect/>
          <a:stretch/>
        </p:blipFill>
        <p:spPr>
          <a:xfrm flipH="1">
            <a:off x="8037094" y="0"/>
            <a:ext cx="4154905" cy="6858000"/>
          </a:xfrm>
          <a:prstGeom prst="rtTriangle">
            <a:avLst/>
          </a:prstGeom>
        </p:spPr>
      </p:pic>
      <p:sp>
        <p:nvSpPr>
          <p:cNvPr id="2" name="Title 1">
            <a:extLst>
              <a:ext uri="{FF2B5EF4-FFF2-40B4-BE49-F238E27FC236}">
                <a16:creationId xmlns:a16="http://schemas.microsoft.com/office/drawing/2014/main" id="{DC67F3DD-F8B8-F748-AD77-32C497EC42AA}"/>
              </a:ext>
            </a:extLst>
          </p:cNvPr>
          <p:cNvSpPr>
            <a:spLocks noGrp="1"/>
          </p:cNvSpPr>
          <p:nvPr>
            <p:ph type="title" hasCustomPrompt="1"/>
          </p:nvPr>
        </p:nvSpPr>
        <p:spPr>
          <a:xfrm>
            <a:off x="838200" y="365125"/>
            <a:ext cx="8807824" cy="1325563"/>
          </a:xfrm>
        </p:spPr>
        <p:txBody>
          <a:bodyPr/>
          <a:lstStyle>
            <a:lvl1pPr>
              <a:defRPr>
                <a:solidFill>
                  <a:schemeClr val="tx2"/>
                </a:solidFill>
              </a:defRPr>
            </a:lvl1pPr>
          </a:lstStyle>
          <a:p>
            <a:r>
              <a:rPr lang="en-US" dirty="0"/>
              <a:t>Click to edit title</a:t>
            </a:r>
          </a:p>
        </p:txBody>
      </p:sp>
      <p:sp>
        <p:nvSpPr>
          <p:cNvPr id="3" name="Content Placeholder 2">
            <a:extLst>
              <a:ext uri="{FF2B5EF4-FFF2-40B4-BE49-F238E27FC236}">
                <a16:creationId xmlns:a16="http://schemas.microsoft.com/office/drawing/2014/main" id="{586A8047-FFBC-A04E-8832-86BAAB274514}"/>
              </a:ext>
            </a:extLst>
          </p:cNvPr>
          <p:cNvSpPr>
            <a:spLocks noGrp="1"/>
          </p:cNvSpPr>
          <p:nvPr>
            <p:ph idx="1"/>
          </p:nvPr>
        </p:nvSpPr>
        <p:spPr>
          <a:xfrm>
            <a:off x="838200" y="1825625"/>
            <a:ext cx="6584576" cy="4351338"/>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text&#10;&#10;Description automatically generated">
            <a:extLst>
              <a:ext uri="{FF2B5EF4-FFF2-40B4-BE49-F238E27FC236}">
                <a16:creationId xmlns:a16="http://schemas.microsoft.com/office/drawing/2014/main" id="{89015976-E643-7D3C-CD37-371F4DEC9E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82851" y="5767818"/>
            <a:ext cx="2721306" cy="903767"/>
          </a:xfrm>
          <a:prstGeom prst="rect">
            <a:avLst/>
          </a:prstGeom>
        </p:spPr>
      </p:pic>
    </p:spTree>
    <p:extLst>
      <p:ext uri="{BB962C8B-B14F-4D97-AF65-F5344CB8AC3E}">
        <p14:creationId xmlns:p14="http://schemas.microsoft.com/office/powerpoint/2010/main" val="24769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9" name="Picture 8" descr="A picture containing outdoor, dark&#10;&#10;Description automatically generated">
            <a:extLst>
              <a:ext uri="{FF2B5EF4-FFF2-40B4-BE49-F238E27FC236}">
                <a16:creationId xmlns:a16="http://schemas.microsoft.com/office/drawing/2014/main" id="{408D2CD0-0591-6A4B-BF6E-74A63153430C}"/>
              </a:ext>
            </a:extLst>
          </p:cNvPr>
          <p:cNvPicPr>
            <a:picLocks noChangeAspect="1"/>
          </p:cNvPicPr>
          <p:nvPr userDrawn="1"/>
        </p:nvPicPr>
        <p:blipFill rotWithShape="1">
          <a:blip r:embed="rId2" cstate="hqprint">
            <a:alphaModFix amt="8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DD49A02D-3E0E-8A4D-A2B2-6EB817993BFB}"/>
              </a:ext>
            </a:extLst>
          </p:cNvPr>
          <p:cNvSpPr>
            <a:spLocks noGrp="1"/>
          </p:cNvSpPr>
          <p:nvPr>
            <p:ph type="ctrTitle" hasCustomPrompt="1"/>
          </p:nvPr>
        </p:nvSpPr>
        <p:spPr>
          <a:xfrm>
            <a:off x="1524000" y="1122363"/>
            <a:ext cx="9144000" cy="2387600"/>
          </a:xfrm>
          <a:solidFill>
            <a:schemeClr val="tx2">
              <a:lumMod val="50000"/>
              <a:alpha val="70000"/>
            </a:schemeClr>
          </a:solidFill>
        </p:spPr>
        <p:txBody>
          <a:bodyPr anchor="ctr" anchorCtr="0"/>
          <a:lstStyle>
            <a:lvl1pPr algn="ctr">
              <a:defRPr sz="6000">
                <a:solidFill>
                  <a:schemeClr val="bg1"/>
                </a:solidFill>
                <a:latin typeface="Goudy Old Style" panose="02020502050305020303" pitchFamily="18" charset="77"/>
              </a:defRPr>
            </a:lvl1pPr>
          </a:lstStyle>
          <a:p>
            <a:r>
              <a:rPr lang="en-US" dirty="0"/>
              <a:t>Click to edit closing message</a:t>
            </a:r>
          </a:p>
        </p:txBody>
      </p:sp>
      <p:sp>
        <p:nvSpPr>
          <p:cNvPr id="12" name="Subtitle 2">
            <a:extLst>
              <a:ext uri="{FF2B5EF4-FFF2-40B4-BE49-F238E27FC236}">
                <a16:creationId xmlns:a16="http://schemas.microsoft.com/office/drawing/2014/main" id="{C6847B60-A73C-7C41-AC62-0F54AB83C625}"/>
              </a:ext>
            </a:extLst>
          </p:cNvPr>
          <p:cNvSpPr>
            <a:spLocks noGrp="1"/>
          </p:cNvSpPr>
          <p:nvPr>
            <p:ph type="subTitle" idx="1" hasCustomPrompt="1"/>
          </p:nvPr>
        </p:nvSpPr>
        <p:spPr>
          <a:xfrm>
            <a:off x="1524000" y="3602038"/>
            <a:ext cx="9144000" cy="1655762"/>
          </a:xfrm>
          <a:solidFill>
            <a:schemeClr val="tx2">
              <a:lumMod val="50000"/>
              <a:alpha val="70000"/>
            </a:schemeClr>
          </a:solidFill>
        </p:spPr>
        <p:txBody>
          <a:bodyPr anchor="ctr" anchorCtr="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contact information</a:t>
            </a:r>
          </a:p>
        </p:txBody>
      </p:sp>
      <p:pic>
        <p:nvPicPr>
          <p:cNvPr id="3" name="Picture 2" descr="A picture containing text&#10;&#10;Description automatically generated">
            <a:extLst>
              <a:ext uri="{FF2B5EF4-FFF2-40B4-BE49-F238E27FC236}">
                <a16:creationId xmlns:a16="http://schemas.microsoft.com/office/drawing/2014/main" id="{22396221-996C-88AB-E5F8-A0D6A3151E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82851" y="5767818"/>
            <a:ext cx="2721306" cy="903767"/>
          </a:xfrm>
          <a:prstGeom prst="rect">
            <a:avLst/>
          </a:prstGeom>
        </p:spPr>
      </p:pic>
    </p:spTree>
    <p:extLst>
      <p:ext uri="{BB962C8B-B14F-4D97-AF65-F5344CB8AC3E}">
        <p14:creationId xmlns:p14="http://schemas.microsoft.com/office/powerpoint/2010/main" val="1886083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0F956-3D31-D64F-8EEC-FD967F880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3CE1768-E337-F44B-ABA7-4684A18D2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A11B3-92B6-9441-8843-18FEA40B1B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A1DED-90BC-4846-82C7-A82DF25701CE}" type="datetimeFigureOut">
              <a:rPr lang="en-US" smtClean="0"/>
              <a:t>10/28/22</a:t>
            </a:fld>
            <a:endParaRPr lang="en-US"/>
          </a:p>
        </p:txBody>
      </p:sp>
    </p:spTree>
    <p:extLst>
      <p:ext uri="{BB962C8B-B14F-4D97-AF65-F5344CB8AC3E}">
        <p14:creationId xmlns:p14="http://schemas.microsoft.com/office/powerpoint/2010/main" val="15932339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9" r:id="rId3"/>
    <p:sldLayoutId id="2147483650" r:id="rId4"/>
    <p:sldLayoutId id="2147483658" r:id="rId5"/>
  </p:sldLayoutIdLst>
  <p:txStyles>
    <p:titleStyle>
      <a:lvl1pPr algn="l" defTabSz="914400" rtl="0" eaLnBrk="1" latinLnBrk="0" hangingPunct="1">
        <a:lnSpc>
          <a:spcPct val="90000"/>
        </a:lnSpc>
        <a:spcBef>
          <a:spcPct val="0"/>
        </a:spcBef>
        <a:buNone/>
        <a:defRPr sz="4400" kern="1200">
          <a:solidFill>
            <a:schemeClr val="tx1"/>
          </a:solidFill>
          <a:latin typeface="Goudy Old Style" panose="020205020503050203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39C8-C1BD-F84A-A1EC-C1D4886D4C2F}"/>
              </a:ext>
            </a:extLst>
          </p:cNvPr>
          <p:cNvSpPr>
            <a:spLocks noGrp="1"/>
          </p:cNvSpPr>
          <p:nvPr>
            <p:ph type="ctrTitle"/>
          </p:nvPr>
        </p:nvSpPr>
        <p:spPr/>
        <p:txBody>
          <a:bodyPr/>
          <a:lstStyle/>
          <a:p>
            <a:r>
              <a:rPr lang="en-US" dirty="0"/>
              <a:t>Sclerotherapy and Large Vein Therapy </a:t>
            </a:r>
          </a:p>
        </p:txBody>
      </p:sp>
      <p:sp>
        <p:nvSpPr>
          <p:cNvPr id="3" name="Subtitle 2">
            <a:extLst>
              <a:ext uri="{FF2B5EF4-FFF2-40B4-BE49-F238E27FC236}">
                <a16:creationId xmlns:a16="http://schemas.microsoft.com/office/drawing/2014/main" id="{C78B129A-422C-E041-8A1C-9A8ECC5AA797}"/>
              </a:ext>
            </a:extLst>
          </p:cNvPr>
          <p:cNvSpPr>
            <a:spLocks noGrp="1"/>
          </p:cNvSpPr>
          <p:nvPr>
            <p:ph type="subTitle" idx="1"/>
          </p:nvPr>
        </p:nvSpPr>
        <p:spPr/>
        <p:txBody>
          <a:bodyPr/>
          <a:lstStyle/>
          <a:p>
            <a:r>
              <a:rPr lang="en-US" dirty="0"/>
              <a:t>Rawaa Almukhtar, MD, MPH</a:t>
            </a:r>
          </a:p>
          <a:p>
            <a:r>
              <a:rPr lang="en-US" dirty="0" err="1"/>
              <a:t>rawa.almukhtar@gmail.com</a:t>
            </a:r>
            <a:r>
              <a:rPr lang="en-US" dirty="0"/>
              <a:t> </a:t>
            </a:r>
          </a:p>
          <a:p>
            <a:r>
              <a:rPr lang="en-US" dirty="0"/>
              <a:t>Scripps Health </a:t>
            </a:r>
          </a:p>
        </p:txBody>
      </p:sp>
    </p:spTree>
    <p:extLst>
      <p:ext uri="{BB962C8B-B14F-4D97-AF65-F5344CB8AC3E}">
        <p14:creationId xmlns:p14="http://schemas.microsoft.com/office/powerpoint/2010/main" val="823872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7C5D-911F-5840-942F-F88EF8BB021B}"/>
              </a:ext>
            </a:extLst>
          </p:cNvPr>
          <p:cNvSpPr>
            <a:spLocks noGrp="1"/>
          </p:cNvSpPr>
          <p:nvPr>
            <p:ph type="title"/>
          </p:nvPr>
        </p:nvSpPr>
        <p:spPr/>
        <p:txBody>
          <a:bodyPr/>
          <a:lstStyle/>
          <a:p>
            <a:r>
              <a:rPr lang="en-US" dirty="0"/>
              <a:t>Indications </a:t>
            </a:r>
          </a:p>
        </p:txBody>
      </p:sp>
      <p:sp>
        <p:nvSpPr>
          <p:cNvPr id="3" name="Content Placeholder 2">
            <a:extLst>
              <a:ext uri="{FF2B5EF4-FFF2-40B4-BE49-F238E27FC236}">
                <a16:creationId xmlns:a16="http://schemas.microsoft.com/office/drawing/2014/main" id="{17691714-D5B7-804C-846C-40CFD04C05BF}"/>
              </a:ext>
            </a:extLst>
          </p:cNvPr>
          <p:cNvSpPr>
            <a:spLocks noGrp="1"/>
          </p:cNvSpPr>
          <p:nvPr>
            <p:ph idx="1"/>
          </p:nvPr>
        </p:nvSpPr>
        <p:spPr/>
        <p:txBody>
          <a:bodyPr>
            <a:normAutofit/>
          </a:bodyPr>
          <a:lstStyle/>
          <a:p>
            <a:r>
              <a:rPr lang="en-US" sz="2800" dirty="0"/>
              <a:t>Treatment of reticular and telangiectatic veins with or without signs and symptoms of chronic venous disease (CVD). </a:t>
            </a:r>
          </a:p>
        </p:txBody>
      </p:sp>
    </p:spTree>
    <p:extLst>
      <p:ext uri="{BB962C8B-B14F-4D97-AF65-F5344CB8AC3E}">
        <p14:creationId xmlns:p14="http://schemas.microsoft.com/office/powerpoint/2010/main" val="1291787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7C5D-911F-5840-942F-F88EF8BB021B}"/>
              </a:ext>
            </a:extLst>
          </p:cNvPr>
          <p:cNvSpPr>
            <a:spLocks noGrp="1"/>
          </p:cNvSpPr>
          <p:nvPr>
            <p:ph type="title"/>
          </p:nvPr>
        </p:nvSpPr>
        <p:spPr/>
        <p:txBody>
          <a:bodyPr/>
          <a:lstStyle/>
          <a:p>
            <a:r>
              <a:rPr lang="en-US" dirty="0"/>
              <a:t>Contraindications to Sclerotherapy</a:t>
            </a:r>
          </a:p>
        </p:txBody>
      </p:sp>
      <p:sp>
        <p:nvSpPr>
          <p:cNvPr id="3" name="Content Placeholder 2">
            <a:extLst>
              <a:ext uri="{FF2B5EF4-FFF2-40B4-BE49-F238E27FC236}">
                <a16:creationId xmlns:a16="http://schemas.microsoft.com/office/drawing/2014/main" id="{17691714-D5B7-804C-846C-40CFD04C05BF}"/>
              </a:ext>
            </a:extLst>
          </p:cNvPr>
          <p:cNvSpPr>
            <a:spLocks noGrp="1"/>
          </p:cNvSpPr>
          <p:nvPr>
            <p:ph idx="1"/>
          </p:nvPr>
        </p:nvSpPr>
        <p:spPr/>
        <p:txBody>
          <a:bodyPr>
            <a:normAutofit/>
          </a:bodyPr>
          <a:lstStyle/>
          <a:p>
            <a:pPr marL="0" indent="0">
              <a:buNone/>
            </a:pPr>
            <a:r>
              <a:rPr lang="en-US" sz="2800" b="1" dirty="0"/>
              <a:t>Absolute</a:t>
            </a:r>
            <a:r>
              <a:rPr lang="en-US" sz="2800" dirty="0"/>
              <a:t> </a:t>
            </a:r>
          </a:p>
          <a:p>
            <a:r>
              <a:rPr lang="en-US" sz="2800" dirty="0"/>
              <a:t>Acute superficial or deep venous thrombosis (DVT)</a:t>
            </a:r>
          </a:p>
          <a:p>
            <a:r>
              <a:rPr lang="en-US" sz="2800" dirty="0"/>
              <a:t>Prior anaphylaxis to proposed sclerosing agent</a:t>
            </a:r>
          </a:p>
          <a:p>
            <a:r>
              <a:rPr lang="en-US" sz="2800" dirty="0"/>
              <a:t>Local infection in the area to be treated or severe generalized infection </a:t>
            </a:r>
          </a:p>
          <a:p>
            <a:r>
              <a:rPr lang="en-US" sz="2800" dirty="0"/>
              <a:t>Advanced arterial occlusive disease</a:t>
            </a:r>
          </a:p>
          <a:p>
            <a:r>
              <a:rPr lang="en-US" sz="2800" dirty="0"/>
              <a:t>Chronic immobilized state </a:t>
            </a:r>
          </a:p>
        </p:txBody>
      </p:sp>
    </p:spTree>
    <p:extLst>
      <p:ext uri="{BB962C8B-B14F-4D97-AF65-F5344CB8AC3E}">
        <p14:creationId xmlns:p14="http://schemas.microsoft.com/office/powerpoint/2010/main" val="102596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7C5D-911F-5840-942F-F88EF8BB021B}"/>
              </a:ext>
            </a:extLst>
          </p:cNvPr>
          <p:cNvSpPr>
            <a:spLocks noGrp="1"/>
          </p:cNvSpPr>
          <p:nvPr>
            <p:ph type="title"/>
          </p:nvPr>
        </p:nvSpPr>
        <p:spPr/>
        <p:txBody>
          <a:bodyPr/>
          <a:lstStyle/>
          <a:p>
            <a:r>
              <a:rPr lang="en-US" dirty="0"/>
              <a:t>Contraindications to Sclerotherapy</a:t>
            </a:r>
          </a:p>
        </p:txBody>
      </p:sp>
      <p:sp>
        <p:nvSpPr>
          <p:cNvPr id="3" name="Content Placeholder 2">
            <a:extLst>
              <a:ext uri="{FF2B5EF4-FFF2-40B4-BE49-F238E27FC236}">
                <a16:creationId xmlns:a16="http://schemas.microsoft.com/office/drawing/2014/main" id="{17691714-D5B7-804C-846C-40CFD04C05BF}"/>
              </a:ext>
            </a:extLst>
          </p:cNvPr>
          <p:cNvSpPr>
            <a:spLocks noGrp="1"/>
          </p:cNvSpPr>
          <p:nvPr>
            <p:ph idx="1"/>
          </p:nvPr>
        </p:nvSpPr>
        <p:spPr>
          <a:xfrm>
            <a:off x="838199" y="1825625"/>
            <a:ext cx="7424451" cy="4894664"/>
          </a:xfrm>
        </p:spPr>
        <p:txBody>
          <a:bodyPr>
            <a:noAutofit/>
          </a:bodyPr>
          <a:lstStyle/>
          <a:p>
            <a:pPr marL="0" indent="0">
              <a:buNone/>
            </a:pPr>
            <a:r>
              <a:rPr lang="en-US" sz="2800" b="1" dirty="0"/>
              <a:t>Relative</a:t>
            </a:r>
            <a:r>
              <a:rPr lang="en-US" sz="2800" dirty="0"/>
              <a:t>  </a:t>
            </a:r>
          </a:p>
          <a:p>
            <a:r>
              <a:rPr lang="en-US" sz="2800" dirty="0"/>
              <a:t>Pregnancy or breastfeeding </a:t>
            </a:r>
          </a:p>
          <a:p>
            <a:r>
              <a:rPr lang="en-US" sz="2800" dirty="0"/>
              <a:t>Lower extremity lymphedema </a:t>
            </a:r>
          </a:p>
          <a:p>
            <a:r>
              <a:rPr lang="en-US" sz="2800" dirty="0"/>
              <a:t>Deep venous obstruction </a:t>
            </a:r>
          </a:p>
          <a:p>
            <a:r>
              <a:rPr lang="en-US" sz="2800" dirty="0"/>
              <a:t>Hypercoagulable disease state (e.g., thrombophilia, systemic malignancy) </a:t>
            </a:r>
          </a:p>
          <a:p>
            <a:r>
              <a:rPr lang="en-US" sz="2800" dirty="0"/>
              <a:t>History of DVT </a:t>
            </a:r>
          </a:p>
          <a:p>
            <a:r>
              <a:rPr lang="en-US" sz="2800" dirty="0"/>
              <a:t>Mild arterial occlusive disease </a:t>
            </a:r>
          </a:p>
        </p:txBody>
      </p:sp>
    </p:spTree>
    <p:extLst>
      <p:ext uri="{BB962C8B-B14F-4D97-AF65-F5344CB8AC3E}">
        <p14:creationId xmlns:p14="http://schemas.microsoft.com/office/powerpoint/2010/main" val="2828427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7C5D-911F-5840-942F-F88EF8BB021B}"/>
              </a:ext>
            </a:extLst>
          </p:cNvPr>
          <p:cNvSpPr>
            <a:spLocks noGrp="1"/>
          </p:cNvSpPr>
          <p:nvPr>
            <p:ph type="title"/>
          </p:nvPr>
        </p:nvSpPr>
        <p:spPr/>
        <p:txBody>
          <a:bodyPr/>
          <a:lstStyle/>
          <a:p>
            <a:r>
              <a:rPr lang="en-US" dirty="0"/>
              <a:t>Contraindications to Sclerotherapy</a:t>
            </a:r>
          </a:p>
        </p:txBody>
      </p:sp>
      <p:sp>
        <p:nvSpPr>
          <p:cNvPr id="3" name="Content Placeholder 2">
            <a:extLst>
              <a:ext uri="{FF2B5EF4-FFF2-40B4-BE49-F238E27FC236}">
                <a16:creationId xmlns:a16="http://schemas.microsoft.com/office/drawing/2014/main" id="{17691714-D5B7-804C-846C-40CFD04C05BF}"/>
              </a:ext>
            </a:extLst>
          </p:cNvPr>
          <p:cNvSpPr>
            <a:spLocks noGrp="1"/>
          </p:cNvSpPr>
          <p:nvPr>
            <p:ph idx="1"/>
          </p:nvPr>
        </p:nvSpPr>
        <p:spPr>
          <a:xfrm>
            <a:off x="838199" y="1825625"/>
            <a:ext cx="7424451" cy="4894664"/>
          </a:xfrm>
        </p:spPr>
        <p:txBody>
          <a:bodyPr>
            <a:noAutofit/>
          </a:bodyPr>
          <a:lstStyle/>
          <a:p>
            <a:pPr marL="0" indent="0">
              <a:buNone/>
            </a:pPr>
            <a:r>
              <a:rPr lang="en-US" sz="2800" b="1" dirty="0"/>
              <a:t>Relative (continued)</a:t>
            </a:r>
            <a:r>
              <a:rPr lang="en-US" sz="2800" dirty="0"/>
              <a:t> </a:t>
            </a:r>
          </a:p>
          <a:p>
            <a:r>
              <a:rPr lang="en-US" sz="2800" dirty="0"/>
              <a:t>Delayed diabetic complications </a:t>
            </a:r>
          </a:p>
          <a:p>
            <a:r>
              <a:rPr lang="en-US" sz="2800" dirty="0"/>
              <a:t>Inability to tolerate compression </a:t>
            </a:r>
          </a:p>
          <a:p>
            <a:r>
              <a:rPr lang="en-US" sz="2800" dirty="0"/>
              <a:t>Disulfiram use (avoid polidocanol or hypertonic saline/dextrose, since they contain ethyl alcohol) </a:t>
            </a:r>
          </a:p>
          <a:p>
            <a:r>
              <a:rPr lang="en-US" sz="2800" dirty="0"/>
              <a:t>Tamoxifen use (can cause extensive post-sclerotherapy superficial phlebitis) </a:t>
            </a:r>
          </a:p>
        </p:txBody>
      </p:sp>
    </p:spTree>
    <p:extLst>
      <p:ext uri="{BB962C8B-B14F-4D97-AF65-F5344CB8AC3E}">
        <p14:creationId xmlns:p14="http://schemas.microsoft.com/office/powerpoint/2010/main" val="1177073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7C5D-911F-5840-942F-F88EF8BB021B}"/>
              </a:ext>
            </a:extLst>
          </p:cNvPr>
          <p:cNvSpPr>
            <a:spLocks noGrp="1"/>
          </p:cNvSpPr>
          <p:nvPr>
            <p:ph type="title"/>
          </p:nvPr>
        </p:nvSpPr>
        <p:spPr/>
        <p:txBody>
          <a:bodyPr/>
          <a:lstStyle/>
          <a:p>
            <a:r>
              <a:rPr lang="en-US" dirty="0"/>
              <a:t>Contraindications to Sclerotherapy</a:t>
            </a:r>
          </a:p>
        </p:txBody>
      </p:sp>
      <p:sp>
        <p:nvSpPr>
          <p:cNvPr id="3" name="Content Placeholder 2">
            <a:extLst>
              <a:ext uri="{FF2B5EF4-FFF2-40B4-BE49-F238E27FC236}">
                <a16:creationId xmlns:a16="http://schemas.microsoft.com/office/drawing/2014/main" id="{17691714-D5B7-804C-846C-40CFD04C05BF}"/>
              </a:ext>
            </a:extLst>
          </p:cNvPr>
          <p:cNvSpPr>
            <a:spLocks noGrp="1"/>
          </p:cNvSpPr>
          <p:nvPr>
            <p:ph idx="1"/>
          </p:nvPr>
        </p:nvSpPr>
        <p:spPr>
          <a:xfrm>
            <a:off x="838199" y="1825625"/>
            <a:ext cx="7424451" cy="4894664"/>
          </a:xfrm>
        </p:spPr>
        <p:txBody>
          <a:bodyPr>
            <a:noAutofit/>
          </a:bodyPr>
          <a:lstStyle/>
          <a:p>
            <a:pPr marL="0" indent="0">
              <a:buNone/>
            </a:pPr>
            <a:r>
              <a:rPr lang="en-US" sz="2800" b="1" dirty="0"/>
              <a:t>Relative contraindications specific to foam sclerotherapy </a:t>
            </a:r>
          </a:p>
          <a:p>
            <a:r>
              <a:rPr lang="en-US" sz="2800" dirty="0"/>
              <a:t>Symptomatic patent foramen </a:t>
            </a:r>
            <a:r>
              <a:rPr lang="en-US" sz="2800" dirty="0" err="1"/>
              <a:t>ovale</a:t>
            </a:r>
            <a:endParaRPr lang="en-US" sz="2800" dirty="0"/>
          </a:p>
          <a:p>
            <a:r>
              <a:rPr lang="en-US" sz="2800" dirty="0"/>
              <a:t>Uncontrolled bronchial asthma </a:t>
            </a:r>
          </a:p>
        </p:txBody>
      </p:sp>
    </p:spTree>
    <p:extLst>
      <p:ext uri="{BB962C8B-B14F-4D97-AF65-F5344CB8AC3E}">
        <p14:creationId xmlns:p14="http://schemas.microsoft.com/office/powerpoint/2010/main" val="329981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B696-62AA-173A-7819-90953BAD58A7}"/>
              </a:ext>
            </a:extLst>
          </p:cNvPr>
          <p:cNvSpPr>
            <a:spLocks noGrp="1"/>
          </p:cNvSpPr>
          <p:nvPr>
            <p:ph type="title"/>
          </p:nvPr>
        </p:nvSpPr>
        <p:spPr/>
        <p:txBody>
          <a:bodyPr/>
          <a:lstStyle/>
          <a:p>
            <a:r>
              <a:rPr lang="en-US" dirty="0"/>
              <a:t>Sclerosing Agents:</a:t>
            </a:r>
          </a:p>
        </p:txBody>
      </p:sp>
      <p:sp>
        <p:nvSpPr>
          <p:cNvPr id="3" name="Content Placeholder 2">
            <a:extLst>
              <a:ext uri="{FF2B5EF4-FFF2-40B4-BE49-F238E27FC236}">
                <a16:creationId xmlns:a16="http://schemas.microsoft.com/office/drawing/2014/main" id="{CC3F9063-D5BC-9101-20F4-F6E4209CB9CA}"/>
              </a:ext>
            </a:extLst>
          </p:cNvPr>
          <p:cNvSpPr>
            <a:spLocks noGrp="1"/>
          </p:cNvSpPr>
          <p:nvPr>
            <p:ph idx="1"/>
          </p:nvPr>
        </p:nvSpPr>
        <p:spPr>
          <a:xfrm>
            <a:off x="838199" y="1825625"/>
            <a:ext cx="8112369" cy="4351338"/>
          </a:xfrm>
        </p:spPr>
        <p:txBody>
          <a:bodyPr>
            <a:normAutofit lnSpcReduction="10000"/>
          </a:bodyPr>
          <a:lstStyle/>
          <a:p>
            <a:pPr marL="457200" indent="-457200">
              <a:buFont typeface="+mj-lt"/>
              <a:buAutoNum type="arabicPeriod"/>
            </a:pPr>
            <a:r>
              <a:rPr lang="en-US" sz="2000" dirty="0">
                <a:effectLst/>
                <a:latin typeface="HelveticaNeueLTStd"/>
              </a:rPr>
              <a:t>Hyperosmotic agents –hypertonic saline, hypertonic saline–dextrose, and non-chromated glycerin</a:t>
            </a:r>
          </a:p>
          <a:p>
            <a:pPr marL="457200" indent="-457200">
              <a:buFont typeface="+mj-lt"/>
              <a:buAutoNum type="arabicPeriod"/>
            </a:pPr>
            <a:r>
              <a:rPr lang="en-US" sz="2000" dirty="0"/>
              <a:t>Chemical irritants –chromated glycerin (glycerin plus potassium chromate) and polyiodide iodide.</a:t>
            </a:r>
          </a:p>
          <a:p>
            <a:pPr marL="457200" indent="-457200">
              <a:buFont typeface="+mj-lt"/>
              <a:buAutoNum type="arabicPeriod"/>
            </a:pPr>
            <a:r>
              <a:rPr lang="en-US" sz="2000" dirty="0"/>
              <a:t>Detergent sclerosants – the detergent sclerosants include sodium tetradecyl sulfate, polidocanol, and sodium </a:t>
            </a:r>
            <a:r>
              <a:rPr lang="en-US" sz="2000" dirty="0" err="1"/>
              <a:t>morrhuate</a:t>
            </a:r>
            <a:r>
              <a:rPr lang="en-US" sz="2000" dirty="0"/>
              <a:t>. </a:t>
            </a:r>
          </a:p>
          <a:p>
            <a:endParaRPr lang="en-US" sz="2000" dirty="0"/>
          </a:p>
          <a:p>
            <a:r>
              <a:rPr lang="en-US" sz="2000" dirty="0"/>
              <a:t>The only agents that are Food and Drug Administration (FDA)-approved for sclerotherapy in the US are sodium tetradecyl sulfate, sodium </a:t>
            </a:r>
            <a:r>
              <a:rPr lang="en-US" sz="2000" dirty="0" err="1"/>
              <a:t>morrhuate</a:t>
            </a:r>
            <a:r>
              <a:rPr lang="en-US" sz="2000" dirty="0"/>
              <a:t> (fatty acids in cod liver oil), and polidocanol.</a:t>
            </a:r>
          </a:p>
          <a:p>
            <a:endParaRPr lang="en-US" sz="2000" dirty="0"/>
          </a:p>
          <a:p>
            <a:r>
              <a:rPr lang="en-US" sz="2000" dirty="0"/>
              <a:t>Glycerin, hypertonic saline (11.7–23.4%), polidocanol (0.25–5%), and sodium tetradecyl sulfate (0.1–3%) are the current sclerosants of choice  in the US.</a:t>
            </a:r>
          </a:p>
        </p:txBody>
      </p:sp>
    </p:spTree>
    <p:extLst>
      <p:ext uri="{BB962C8B-B14F-4D97-AF65-F5344CB8AC3E}">
        <p14:creationId xmlns:p14="http://schemas.microsoft.com/office/powerpoint/2010/main" val="3036083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7C5D-911F-5840-942F-F88EF8BB021B}"/>
              </a:ext>
            </a:extLst>
          </p:cNvPr>
          <p:cNvSpPr>
            <a:spLocks noGrp="1"/>
          </p:cNvSpPr>
          <p:nvPr>
            <p:ph type="title"/>
          </p:nvPr>
        </p:nvSpPr>
        <p:spPr/>
        <p:txBody>
          <a:bodyPr/>
          <a:lstStyle/>
          <a:p>
            <a:r>
              <a:rPr lang="en-US" dirty="0"/>
              <a:t>Sclerosing Agents</a:t>
            </a:r>
          </a:p>
        </p:txBody>
      </p:sp>
      <p:sp>
        <p:nvSpPr>
          <p:cNvPr id="3" name="Content Placeholder 2">
            <a:extLst>
              <a:ext uri="{FF2B5EF4-FFF2-40B4-BE49-F238E27FC236}">
                <a16:creationId xmlns:a16="http://schemas.microsoft.com/office/drawing/2014/main" id="{17691714-D5B7-804C-846C-40CFD04C05BF}"/>
              </a:ext>
            </a:extLst>
          </p:cNvPr>
          <p:cNvSpPr>
            <a:spLocks noGrp="1"/>
          </p:cNvSpPr>
          <p:nvPr>
            <p:ph idx="1"/>
          </p:nvPr>
        </p:nvSpPr>
        <p:spPr>
          <a:xfrm>
            <a:off x="838199" y="1825625"/>
            <a:ext cx="7424451" cy="4894664"/>
          </a:xfrm>
        </p:spPr>
        <p:txBody>
          <a:bodyPr>
            <a:noAutofit/>
          </a:bodyPr>
          <a:lstStyle/>
          <a:p>
            <a:pPr marL="457200" indent="-457200">
              <a:buFont typeface="+mj-lt"/>
              <a:buAutoNum type="arabicPeriod"/>
            </a:pPr>
            <a:r>
              <a:rPr lang="en-US" sz="2200" dirty="0">
                <a:effectLst/>
              </a:rPr>
              <a:t>Hyperosmotic agents: Hypertonic saline, hypertonic saline–dextrose, and non-chromated glycerin</a:t>
            </a:r>
          </a:p>
          <a:p>
            <a:pPr marL="457200" indent="-457200">
              <a:buFont typeface="+mj-lt"/>
              <a:buAutoNum type="arabicPeriod"/>
            </a:pPr>
            <a:r>
              <a:rPr lang="en-US" sz="2200" dirty="0"/>
              <a:t>Chemical irritants: Chromated glycerin (glycerin plus potassium chromate) and polyiodide iodide.</a:t>
            </a:r>
          </a:p>
          <a:p>
            <a:pPr marL="457200" indent="-457200">
              <a:buFont typeface="+mj-lt"/>
              <a:buAutoNum type="arabicPeriod"/>
            </a:pPr>
            <a:r>
              <a:rPr lang="en-US" sz="2200" dirty="0"/>
              <a:t>Detergent sclerosants: Include sodium tetradecyl sulfate, polidocanol, and sodium </a:t>
            </a:r>
            <a:r>
              <a:rPr lang="en-US" sz="2200" dirty="0" err="1"/>
              <a:t>morrhuate</a:t>
            </a:r>
            <a:r>
              <a:rPr lang="en-US" sz="2200" dirty="0"/>
              <a:t>. </a:t>
            </a:r>
          </a:p>
          <a:p>
            <a:r>
              <a:rPr lang="en-US" sz="2200" dirty="0"/>
              <a:t>The only agents that are US Food and Drug Administration (FDA)-approved for sclerotherapy in the US are sodium tetradecyl sulfate, sodium </a:t>
            </a:r>
            <a:r>
              <a:rPr lang="en-US" sz="2200" dirty="0" err="1"/>
              <a:t>morrhuate</a:t>
            </a:r>
            <a:r>
              <a:rPr lang="en-US" sz="2200" dirty="0"/>
              <a:t> (fatty acids in cod liver oil), and polidocanol.</a:t>
            </a:r>
          </a:p>
          <a:p>
            <a:r>
              <a:rPr lang="en-US" sz="2200" dirty="0"/>
              <a:t>Glycerin, hypertonic saline (11.7–23.4%), polidocanol (0.25–5%), and sodium tetradecyl sulfate (0.1–3%) are the current sclerosants of choice  in the US.</a:t>
            </a:r>
          </a:p>
        </p:txBody>
      </p:sp>
    </p:spTree>
    <p:extLst>
      <p:ext uri="{BB962C8B-B14F-4D97-AF65-F5344CB8AC3E}">
        <p14:creationId xmlns:p14="http://schemas.microsoft.com/office/powerpoint/2010/main" val="4117833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257C-8290-A34B-A975-46B0AEF6CBC2}"/>
              </a:ext>
            </a:extLst>
          </p:cNvPr>
          <p:cNvSpPr>
            <a:spLocks noGrp="1"/>
          </p:cNvSpPr>
          <p:nvPr>
            <p:ph type="ctrTitle"/>
          </p:nvPr>
        </p:nvSpPr>
        <p:spPr/>
        <p:txBody>
          <a:bodyPr/>
          <a:lstStyle/>
          <a:p>
            <a:r>
              <a:rPr lang="en-US" dirty="0"/>
              <a:t>Basic Techniques </a:t>
            </a:r>
          </a:p>
        </p:txBody>
      </p:sp>
    </p:spTree>
    <p:extLst>
      <p:ext uri="{BB962C8B-B14F-4D97-AF65-F5344CB8AC3E}">
        <p14:creationId xmlns:p14="http://schemas.microsoft.com/office/powerpoint/2010/main" val="410341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7C5D-911F-5840-942F-F88EF8BB021B}"/>
              </a:ext>
            </a:extLst>
          </p:cNvPr>
          <p:cNvSpPr>
            <a:spLocks noGrp="1"/>
          </p:cNvSpPr>
          <p:nvPr>
            <p:ph type="title"/>
          </p:nvPr>
        </p:nvSpPr>
        <p:spPr/>
        <p:txBody>
          <a:bodyPr/>
          <a:lstStyle/>
          <a:p>
            <a:r>
              <a:rPr lang="en-US" dirty="0"/>
              <a:t>Basic Techniques of Sclerotherapy</a:t>
            </a:r>
          </a:p>
        </p:txBody>
      </p:sp>
      <p:sp>
        <p:nvSpPr>
          <p:cNvPr id="3" name="Content Placeholder 2">
            <a:extLst>
              <a:ext uri="{FF2B5EF4-FFF2-40B4-BE49-F238E27FC236}">
                <a16:creationId xmlns:a16="http://schemas.microsoft.com/office/drawing/2014/main" id="{17691714-D5B7-804C-846C-40CFD04C05BF}"/>
              </a:ext>
            </a:extLst>
          </p:cNvPr>
          <p:cNvSpPr>
            <a:spLocks noGrp="1"/>
          </p:cNvSpPr>
          <p:nvPr>
            <p:ph idx="1"/>
          </p:nvPr>
        </p:nvSpPr>
        <p:spPr/>
        <p:txBody>
          <a:bodyPr>
            <a:noAutofit/>
          </a:bodyPr>
          <a:lstStyle/>
          <a:p>
            <a:r>
              <a:rPr lang="en-US" dirty="0">
                <a:latin typeface="Calibri" panose="020F0502020204030204" pitchFamily="34" charset="0"/>
                <a:cs typeface="Calibri" panose="020F0502020204030204" pitchFamily="34" charset="0"/>
              </a:rPr>
              <a:t>I</a:t>
            </a:r>
            <a:r>
              <a:rPr lang="en-US" dirty="0">
                <a:effectLst/>
                <a:latin typeface="Calibri" panose="020F0502020204030204" pitchFamily="34" charset="0"/>
                <a:cs typeface="Calibri" panose="020F0502020204030204" pitchFamily="34" charset="0"/>
              </a:rPr>
              <a:t>t is important to treat proximal sites of reflux first and to treat larger vessels before smaller veins</a:t>
            </a:r>
          </a:p>
          <a:p>
            <a:r>
              <a:rPr lang="en-US" dirty="0">
                <a:effectLst/>
                <a:latin typeface="Calibri" panose="020F0502020204030204" pitchFamily="34" charset="0"/>
                <a:cs typeface="Calibri" panose="020F0502020204030204" pitchFamily="34" charset="0"/>
              </a:rPr>
              <a:t>Treat larger vessels</a:t>
            </a:r>
            <a:endParaRPr lang="en-US" dirty="0">
              <a:latin typeface="Calibri" panose="020F0502020204030204" pitchFamily="34" charset="0"/>
              <a:cs typeface="Calibri" panose="020F0502020204030204" pitchFamily="34" charset="0"/>
            </a:endParaRPr>
          </a:p>
          <a:p>
            <a:r>
              <a:rPr lang="en-US" dirty="0">
                <a:effectLst/>
                <a:latin typeface="Calibri" panose="020F0502020204030204" pitchFamily="34" charset="0"/>
                <a:cs typeface="Calibri" panose="020F0502020204030204" pitchFamily="34" charset="0"/>
              </a:rPr>
              <a:t>Direct puncture technique using a disposable 30-gauge, 1⁄2-inch needle (bevel up and bent 30 degrees for treatment of telangiectasias) with patient supine </a:t>
            </a:r>
            <a:endParaRPr lang="en-US" dirty="0">
              <a:latin typeface="Calibri" panose="020F0502020204030204" pitchFamily="34" charset="0"/>
              <a:cs typeface="Calibri" panose="020F0502020204030204" pitchFamily="34" charset="0"/>
            </a:endParaRPr>
          </a:p>
          <a:p>
            <a:r>
              <a:rPr lang="en-US" dirty="0">
                <a:effectLst/>
                <a:latin typeface="Calibri" panose="020F0502020204030204" pitchFamily="34" charset="0"/>
                <a:cs typeface="Calibri" panose="020F0502020204030204" pitchFamily="34" charset="0"/>
              </a:rPr>
              <a:t>Limit degree of intravascular pressure with treatment</a:t>
            </a:r>
          </a:p>
          <a:p>
            <a:r>
              <a:rPr lang="en-US" dirty="0">
                <a:effectLst/>
                <a:latin typeface="Calibri" panose="020F0502020204030204" pitchFamily="34" charset="0"/>
                <a:cs typeface="Calibri" panose="020F0502020204030204" pitchFamily="34" charset="0"/>
              </a:rPr>
              <a:t>Determines which sclerosing agent class and concentration are most appropriate, with lowest sufficient concentration being key </a:t>
            </a:r>
          </a:p>
        </p:txBody>
      </p:sp>
    </p:spTree>
    <p:extLst>
      <p:ext uri="{BB962C8B-B14F-4D97-AF65-F5344CB8AC3E}">
        <p14:creationId xmlns:p14="http://schemas.microsoft.com/office/powerpoint/2010/main" val="613835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7C5D-911F-5840-942F-F88EF8BB021B}"/>
              </a:ext>
            </a:extLst>
          </p:cNvPr>
          <p:cNvSpPr>
            <a:spLocks noGrp="1"/>
          </p:cNvSpPr>
          <p:nvPr>
            <p:ph type="title"/>
          </p:nvPr>
        </p:nvSpPr>
        <p:spPr/>
        <p:txBody>
          <a:bodyPr/>
          <a:lstStyle/>
          <a:p>
            <a:r>
              <a:rPr lang="en-US" dirty="0"/>
              <a:t>Basic Techniques of Sclerotherapy</a:t>
            </a:r>
          </a:p>
        </p:txBody>
      </p:sp>
      <p:sp>
        <p:nvSpPr>
          <p:cNvPr id="3" name="Content Placeholder 2">
            <a:extLst>
              <a:ext uri="{FF2B5EF4-FFF2-40B4-BE49-F238E27FC236}">
                <a16:creationId xmlns:a16="http://schemas.microsoft.com/office/drawing/2014/main" id="{17691714-D5B7-804C-846C-40CFD04C05BF}"/>
              </a:ext>
            </a:extLst>
          </p:cNvPr>
          <p:cNvSpPr>
            <a:spLocks noGrp="1"/>
          </p:cNvSpPr>
          <p:nvPr>
            <p:ph idx="1"/>
          </p:nvPr>
        </p:nvSpPr>
        <p:spPr/>
        <p:txBody>
          <a:bodyPr>
            <a:normAutofit/>
          </a:bodyPr>
          <a:lstStyle/>
          <a:p>
            <a:r>
              <a:rPr lang="en-US" dirty="0"/>
              <a:t>Treatment sessions are scheduled at 6- to 8-week intervals in order to allow enough time for full endo-sclerosis to occur, for post-treatment inflammation to resolve, and to evaluate the results of the previous treatment session. </a:t>
            </a:r>
          </a:p>
          <a:p>
            <a:r>
              <a:rPr lang="en-US" dirty="0"/>
              <a:t>Most patients will require one to three treatment sessions</a:t>
            </a:r>
          </a:p>
        </p:txBody>
      </p:sp>
    </p:spTree>
    <p:extLst>
      <p:ext uri="{BB962C8B-B14F-4D97-AF65-F5344CB8AC3E}">
        <p14:creationId xmlns:p14="http://schemas.microsoft.com/office/powerpoint/2010/main" val="224905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2E8D-1B57-3F43-A011-780087D5AE69}"/>
              </a:ext>
            </a:extLst>
          </p:cNvPr>
          <p:cNvSpPr>
            <a:spLocks noGrp="1"/>
          </p:cNvSpPr>
          <p:nvPr>
            <p:ph type="title"/>
          </p:nvPr>
        </p:nvSpPr>
        <p:spPr/>
        <p:txBody>
          <a:bodyPr/>
          <a:lstStyle/>
          <a:p>
            <a:r>
              <a:rPr lang="en-US" altLang="en-US" dirty="0"/>
              <a:t>Disclaimer</a:t>
            </a:r>
            <a:endParaRPr lang="en-US" dirty="0"/>
          </a:p>
        </p:txBody>
      </p:sp>
      <p:sp>
        <p:nvSpPr>
          <p:cNvPr id="3" name="Content Placeholder 2">
            <a:extLst>
              <a:ext uri="{FF2B5EF4-FFF2-40B4-BE49-F238E27FC236}">
                <a16:creationId xmlns:a16="http://schemas.microsoft.com/office/drawing/2014/main" id="{D3FDC886-A8DC-9D40-B494-54E8867CAD23}"/>
              </a:ext>
            </a:extLst>
          </p:cNvPr>
          <p:cNvSpPr>
            <a:spLocks noGrp="1"/>
          </p:cNvSpPr>
          <p:nvPr>
            <p:ph idx="1"/>
          </p:nvPr>
        </p:nvSpPr>
        <p:spPr/>
        <p:txBody>
          <a:bodyPr>
            <a:normAutofit/>
          </a:bodyPr>
          <a:lstStyle/>
          <a:p>
            <a:pPr marL="0" indent="0">
              <a:buNone/>
            </a:pPr>
            <a:r>
              <a:rPr lang="en-US" sz="2000" dirty="0">
                <a:cs typeface="Calibri" panose="020F0502020204030204" pitchFamily="34" charset="0"/>
              </a:rPr>
              <a:t>Slide decks are for use only by members of the Association of Academic Cosmetic Dermatology (AACD) to teach resident physicians. These slides may not be duplicated or distributed without express permission from the AACD. Photos contained in these slides may not be copied, distributed, or used for any other purposes. These slides are not intended or implied to be a substitute for professional medical advice, diagnosis or treatment from a dermatologist or other health care professional. The AACD makes every effort to provide information that is both accurate and timely but makes no guarantee in this regard. </a:t>
            </a:r>
          </a:p>
          <a:p>
            <a:pPr marL="0" indent="0">
              <a:buNone/>
            </a:pPr>
            <a:endParaRPr lang="en-US" sz="2000" dirty="0">
              <a:cs typeface="Calibri" panose="020F0502020204030204" pitchFamily="34" charset="0"/>
            </a:endParaRPr>
          </a:p>
        </p:txBody>
      </p:sp>
    </p:spTree>
    <p:extLst>
      <p:ext uri="{BB962C8B-B14F-4D97-AF65-F5344CB8AC3E}">
        <p14:creationId xmlns:p14="http://schemas.microsoft.com/office/powerpoint/2010/main" val="4124160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257C-8290-A34B-A975-46B0AEF6CBC2}"/>
              </a:ext>
            </a:extLst>
          </p:cNvPr>
          <p:cNvSpPr>
            <a:spLocks noGrp="1"/>
          </p:cNvSpPr>
          <p:nvPr>
            <p:ph type="ctrTitle"/>
          </p:nvPr>
        </p:nvSpPr>
        <p:spPr/>
        <p:txBody>
          <a:bodyPr/>
          <a:lstStyle/>
          <a:p>
            <a:r>
              <a:rPr lang="en-US" dirty="0"/>
              <a:t>Adverse Events and Complications </a:t>
            </a:r>
          </a:p>
        </p:txBody>
      </p:sp>
    </p:spTree>
    <p:extLst>
      <p:ext uri="{BB962C8B-B14F-4D97-AF65-F5344CB8AC3E}">
        <p14:creationId xmlns:p14="http://schemas.microsoft.com/office/powerpoint/2010/main" val="2767167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A7C29-C72A-6C8E-FE8A-EB75F16E66FD}"/>
              </a:ext>
            </a:extLst>
          </p:cNvPr>
          <p:cNvSpPr>
            <a:spLocks noGrp="1"/>
          </p:cNvSpPr>
          <p:nvPr>
            <p:ph type="title"/>
          </p:nvPr>
        </p:nvSpPr>
        <p:spPr/>
        <p:txBody>
          <a:bodyPr/>
          <a:lstStyle/>
          <a:p>
            <a:r>
              <a:rPr lang="en-US" dirty="0"/>
              <a:t>Adverse Events of Sclerotherapy </a:t>
            </a:r>
          </a:p>
        </p:txBody>
      </p:sp>
      <p:sp>
        <p:nvSpPr>
          <p:cNvPr id="3" name="Content Placeholder 2">
            <a:extLst>
              <a:ext uri="{FF2B5EF4-FFF2-40B4-BE49-F238E27FC236}">
                <a16:creationId xmlns:a16="http://schemas.microsoft.com/office/drawing/2014/main" id="{3DC20746-D043-9850-03D8-970D8EAADC53}"/>
              </a:ext>
            </a:extLst>
          </p:cNvPr>
          <p:cNvSpPr>
            <a:spLocks noGrp="1"/>
          </p:cNvSpPr>
          <p:nvPr>
            <p:ph idx="1"/>
          </p:nvPr>
        </p:nvSpPr>
        <p:spPr/>
        <p:txBody>
          <a:bodyPr>
            <a:noAutofit/>
          </a:bodyPr>
          <a:lstStyle/>
          <a:p>
            <a:r>
              <a:rPr lang="en-US" dirty="0">
                <a:effectLst/>
              </a:rPr>
              <a:t>Periprocedural: pain (hypertonic saline is the most painful) </a:t>
            </a:r>
          </a:p>
          <a:p>
            <a:r>
              <a:rPr lang="en-US" dirty="0">
                <a:effectLst/>
              </a:rPr>
              <a:t>Bleeding and Ecchymosis </a:t>
            </a:r>
          </a:p>
          <a:p>
            <a:r>
              <a:rPr lang="en-US" dirty="0">
                <a:effectLst/>
              </a:rPr>
              <a:t>Localized physical urticaria </a:t>
            </a:r>
          </a:p>
          <a:p>
            <a:r>
              <a:rPr lang="en-US" dirty="0">
                <a:effectLst/>
              </a:rPr>
              <a:t>Generalized urticaria (most frequent with </a:t>
            </a:r>
            <a:r>
              <a:rPr lang="en-US" dirty="0"/>
              <a:t>ethanolamine oleate)</a:t>
            </a:r>
            <a:endParaRPr lang="en-US" dirty="0">
              <a:effectLst/>
            </a:endParaRPr>
          </a:p>
          <a:p>
            <a:r>
              <a:rPr lang="en-US" dirty="0">
                <a:effectLst/>
              </a:rPr>
              <a:t>Coagulum </a:t>
            </a:r>
          </a:p>
          <a:p>
            <a:r>
              <a:rPr lang="en-US" dirty="0">
                <a:effectLst/>
              </a:rPr>
              <a:t>Post-sclerotherapy pigmentation </a:t>
            </a:r>
          </a:p>
          <a:p>
            <a:r>
              <a:rPr lang="en-US" dirty="0">
                <a:effectLst/>
              </a:rPr>
              <a:t>Telangiectatic matting (least risk with glycerin)</a:t>
            </a:r>
          </a:p>
        </p:txBody>
      </p:sp>
    </p:spTree>
    <p:extLst>
      <p:ext uri="{BB962C8B-B14F-4D97-AF65-F5344CB8AC3E}">
        <p14:creationId xmlns:p14="http://schemas.microsoft.com/office/powerpoint/2010/main" val="2960601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A7C29-C72A-6C8E-FE8A-EB75F16E66FD}"/>
              </a:ext>
            </a:extLst>
          </p:cNvPr>
          <p:cNvSpPr>
            <a:spLocks noGrp="1"/>
          </p:cNvSpPr>
          <p:nvPr>
            <p:ph type="title"/>
          </p:nvPr>
        </p:nvSpPr>
        <p:spPr>
          <a:xfrm>
            <a:off x="838200" y="365125"/>
            <a:ext cx="9936296" cy="1325563"/>
          </a:xfrm>
        </p:spPr>
        <p:txBody>
          <a:bodyPr/>
          <a:lstStyle/>
          <a:p>
            <a:r>
              <a:rPr lang="en-US" dirty="0"/>
              <a:t>Adverse Events of Sclerotherapy (continued)</a:t>
            </a:r>
          </a:p>
        </p:txBody>
      </p:sp>
      <p:sp>
        <p:nvSpPr>
          <p:cNvPr id="3" name="Content Placeholder 2">
            <a:extLst>
              <a:ext uri="{FF2B5EF4-FFF2-40B4-BE49-F238E27FC236}">
                <a16:creationId xmlns:a16="http://schemas.microsoft.com/office/drawing/2014/main" id="{3DC20746-D043-9850-03D8-970D8EAADC53}"/>
              </a:ext>
            </a:extLst>
          </p:cNvPr>
          <p:cNvSpPr>
            <a:spLocks noGrp="1"/>
          </p:cNvSpPr>
          <p:nvPr>
            <p:ph idx="1"/>
          </p:nvPr>
        </p:nvSpPr>
        <p:spPr/>
        <p:txBody>
          <a:bodyPr>
            <a:noAutofit/>
          </a:bodyPr>
          <a:lstStyle/>
          <a:p>
            <a:r>
              <a:rPr lang="en-US" dirty="0">
                <a:effectLst/>
              </a:rPr>
              <a:t>Chest tightness, shortness of breath, or coughing </a:t>
            </a:r>
          </a:p>
          <a:p>
            <a:pPr>
              <a:buFont typeface="Arial" panose="020B0604020202020204" pitchFamily="34" charset="0"/>
              <a:buChar char="•"/>
            </a:pPr>
            <a:r>
              <a:rPr lang="en-US" dirty="0">
                <a:effectLst/>
              </a:rPr>
              <a:t>Allergic reactions and anaphylaxis </a:t>
            </a:r>
            <a:endParaRPr lang="en-US" dirty="0"/>
          </a:p>
          <a:p>
            <a:r>
              <a:rPr lang="en-US" dirty="0">
                <a:effectLst/>
              </a:rPr>
              <a:t>Paresthesia </a:t>
            </a:r>
          </a:p>
          <a:p>
            <a:r>
              <a:rPr lang="en-US" dirty="0">
                <a:effectLst/>
              </a:rPr>
              <a:t>Cutaneous necrosis (highest risk location is ankle and dorsal foot)</a:t>
            </a:r>
          </a:p>
          <a:p>
            <a:pPr>
              <a:buFont typeface="Arial" panose="020B0604020202020204" pitchFamily="34" charset="0"/>
              <a:buChar char="•"/>
            </a:pPr>
            <a:r>
              <a:rPr lang="en-US" dirty="0">
                <a:effectLst/>
              </a:rPr>
              <a:t>Headaches/migraines and visual disturbances </a:t>
            </a:r>
          </a:p>
          <a:p>
            <a:r>
              <a:rPr lang="en-US" dirty="0">
                <a:effectLst/>
              </a:rPr>
              <a:t>Deep vein thrombosis (DVT) and pulmonary embolism (PE) </a:t>
            </a:r>
            <a:endParaRPr lang="en-US" dirty="0"/>
          </a:p>
          <a:p>
            <a:r>
              <a:rPr lang="en-US" dirty="0">
                <a:effectLst/>
              </a:rPr>
              <a:t>Superficial venous thrombophlebitis (SVT) </a:t>
            </a:r>
          </a:p>
        </p:txBody>
      </p:sp>
    </p:spTree>
    <p:extLst>
      <p:ext uri="{BB962C8B-B14F-4D97-AF65-F5344CB8AC3E}">
        <p14:creationId xmlns:p14="http://schemas.microsoft.com/office/powerpoint/2010/main" val="298686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257C-8290-A34B-A975-46B0AEF6CBC2}"/>
              </a:ext>
            </a:extLst>
          </p:cNvPr>
          <p:cNvSpPr>
            <a:spLocks noGrp="1"/>
          </p:cNvSpPr>
          <p:nvPr>
            <p:ph type="ctrTitle"/>
          </p:nvPr>
        </p:nvSpPr>
        <p:spPr/>
        <p:txBody>
          <a:bodyPr/>
          <a:lstStyle/>
          <a:p>
            <a:r>
              <a:rPr lang="en-US" dirty="0"/>
              <a:t>Large Varicose Vein Treatments</a:t>
            </a:r>
          </a:p>
        </p:txBody>
      </p:sp>
    </p:spTree>
    <p:extLst>
      <p:ext uri="{BB962C8B-B14F-4D97-AF65-F5344CB8AC3E}">
        <p14:creationId xmlns:p14="http://schemas.microsoft.com/office/powerpoint/2010/main" val="3049266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A7C29-C72A-6C8E-FE8A-EB75F16E66FD}"/>
              </a:ext>
            </a:extLst>
          </p:cNvPr>
          <p:cNvSpPr>
            <a:spLocks noGrp="1"/>
          </p:cNvSpPr>
          <p:nvPr>
            <p:ph type="title"/>
          </p:nvPr>
        </p:nvSpPr>
        <p:spPr>
          <a:xfrm>
            <a:off x="838200" y="365125"/>
            <a:ext cx="9936296" cy="1325563"/>
          </a:xfrm>
        </p:spPr>
        <p:txBody>
          <a:bodyPr/>
          <a:lstStyle/>
          <a:p>
            <a:r>
              <a:rPr lang="en-US" dirty="0"/>
              <a:t>Large Varicose Vein Treatments </a:t>
            </a:r>
          </a:p>
        </p:txBody>
      </p:sp>
      <p:sp>
        <p:nvSpPr>
          <p:cNvPr id="3" name="Content Placeholder 2">
            <a:extLst>
              <a:ext uri="{FF2B5EF4-FFF2-40B4-BE49-F238E27FC236}">
                <a16:creationId xmlns:a16="http://schemas.microsoft.com/office/drawing/2014/main" id="{3DC20746-D043-9850-03D8-970D8EAADC53}"/>
              </a:ext>
            </a:extLst>
          </p:cNvPr>
          <p:cNvSpPr>
            <a:spLocks noGrp="1"/>
          </p:cNvSpPr>
          <p:nvPr>
            <p:ph idx="1"/>
          </p:nvPr>
        </p:nvSpPr>
        <p:spPr/>
        <p:txBody>
          <a:bodyPr>
            <a:noAutofit/>
          </a:bodyPr>
          <a:lstStyle/>
          <a:p>
            <a:r>
              <a:rPr lang="en-US" dirty="0"/>
              <a:t>The dermatologic surgeon must determine whether reflux originates in the deep venous system, GSV or SSV, or a perforator</a:t>
            </a:r>
          </a:p>
          <a:p>
            <a:r>
              <a:rPr lang="en-US" dirty="0"/>
              <a:t>The veins which represent the primary source of reflux must be treated before secondary sources of reflux are treated</a:t>
            </a:r>
          </a:p>
          <a:p>
            <a:r>
              <a:rPr lang="en-US" dirty="0"/>
              <a:t>There are multiple safe and effective minimally invasive methods to achieve occlusion of incompetent large veins, the most widely used of which is endo-venous thermal ablation. Other nonthermal, tumescent, and non-tumescent methods can also be used. </a:t>
            </a:r>
          </a:p>
          <a:p>
            <a:pPr marL="0" indent="0">
              <a:buNone/>
            </a:pPr>
            <a:endParaRPr lang="en-US" dirty="0"/>
          </a:p>
        </p:txBody>
      </p:sp>
    </p:spTree>
    <p:extLst>
      <p:ext uri="{BB962C8B-B14F-4D97-AF65-F5344CB8AC3E}">
        <p14:creationId xmlns:p14="http://schemas.microsoft.com/office/powerpoint/2010/main" val="286422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A7C29-C72A-6C8E-FE8A-EB75F16E66FD}"/>
              </a:ext>
            </a:extLst>
          </p:cNvPr>
          <p:cNvSpPr>
            <a:spLocks noGrp="1"/>
          </p:cNvSpPr>
          <p:nvPr>
            <p:ph type="title"/>
          </p:nvPr>
        </p:nvSpPr>
        <p:spPr>
          <a:xfrm>
            <a:off x="838200" y="365125"/>
            <a:ext cx="9936296" cy="1325563"/>
          </a:xfrm>
        </p:spPr>
        <p:txBody>
          <a:bodyPr/>
          <a:lstStyle/>
          <a:p>
            <a:r>
              <a:rPr lang="en-US" dirty="0"/>
              <a:t>Contraindications to Large Vein Treatment</a:t>
            </a:r>
          </a:p>
        </p:txBody>
      </p:sp>
      <p:sp>
        <p:nvSpPr>
          <p:cNvPr id="3" name="Content Placeholder 2">
            <a:extLst>
              <a:ext uri="{FF2B5EF4-FFF2-40B4-BE49-F238E27FC236}">
                <a16:creationId xmlns:a16="http://schemas.microsoft.com/office/drawing/2014/main" id="{3DC20746-D043-9850-03D8-970D8EAADC53}"/>
              </a:ext>
            </a:extLst>
          </p:cNvPr>
          <p:cNvSpPr>
            <a:spLocks noGrp="1"/>
          </p:cNvSpPr>
          <p:nvPr>
            <p:ph idx="1"/>
          </p:nvPr>
        </p:nvSpPr>
        <p:spPr/>
        <p:txBody>
          <a:bodyPr>
            <a:noAutofit/>
          </a:bodyPr>
          <a:lstStyle/>
          <a:p>
            <a:r>
              <a:rPr lang="en-US" dirty="0"/>
              <a:t>Pregnancy &amp; lactation</a:t>
            </a:r>
          </a:p>
          <a:p>
            <a:r>
              <a:rPr lang="en-US" dirty="0"/>
              <a:t>Allergy to the sclerosing agent</a:t>
            </a:r>
          </a:p>
          <a:p>
            <a:r>
              <a:rPr lang="en-US" dirty="0"/>
              <a:t>Thrombophilia or a hypercoagulable state</a:t>
            </a:r>
          </a:p>
          <a:p>
            <a:r>
              <a:rPr lang="en-US" dirty="0"/>
              <a:t>Non-ambulation</a:t>
            </a:r>
          </a:p>
          <a:p>
            <a:r>
              <a:rPr lang="en-US" dirty="0"/>
              <a:t>Non-compliance</a:t>
            </a:r>
          </a:p>
        </p:txBody>
      </p:sp>
    </p:spTree>
    <p:extLst>
      <p:ext uri="{BB962C8B-B14F-4D97-AF65-F5344CB8AC3E}">
        <p14:creationId xmlns:p14="http://schemas.microsoft.com/office/powerpoint/2010/main" val="1727610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A7C29-C72A-6C8E-FE8A-EB75F16E66FD}"/>
              </a:ext>
            </a:extLst>
          </p:cNvPr>
          <p:cNvSpPr>
            <a:spLocks noGrp="1"/>
          </p:cNvSpPr>
          <p:nvPr>
            <p:ph type="title"/>
          </p:nvPr>
        </p:nvSpPr>
        <p:spPr>
          <a:xfrm>
            <a:off x="838200" y="365125"/>
            <a:ext cx="9936296" cy="1325563"/>
          </a:xfrm>
        </p:spPr>
        <p:txBody>
          <a:bodyPr/>
          <a:lstStyle/>
          <a:p>
            <a:r>
              <a:rPr lang="en-US" dirty="0"/>
              <a:t>Adverse Events of Large Vein Treatment</a:t>
            </a:r>
          </a:p>
        </p:txBody>
      </p:sp>
      <p:sp>
        <p:nvSpPr>
          <p:cNvPr id="3" name="Content Placeholder 2">
            <a:extLst>
              <a:ext uri="{FF2B5EF4-FFF2-40B4-BE49-F238E27FC236}">
                <a16:creationId xmlns:a16="http://schemas.microsoft.com/office/drawing/2014/main" id="{3DC20746-D043-9850-03D8-970D8EAADC53}"/>
              </a:ext>
            </a:extLst>
          </p:cNvPr>
          <p:cNvSpPr>
            <a:spLocks noGrp="1"/>
          </p:cNvSpPr>
          <p:nvPr>
            <p:ph idx="1"/>
          </p:nvPr>
        </p:nvSpPr>
        <p:spPr/>
        <p:txBody>
          <a:bodyPr>
            <a:noAutofit/>
          </a:bodyPr>
          <a:lstStyle/>
          <a:p>
            <a:r>
              <a:rPr lang="en-US" dirty="0"/>
              <a:t>Erythema and edema</a:t>
            </a:r>
          </a:p>
          <a:p>
            <a:r>
              <a:rPr lang="en-US" dirty="0"/>
              <a:t>Purpura/ecchymosis</a:t>
            </a:r>
          </a:p>
          <a:p>
            <a:r>
              <a:rPr lang="en-US" dirty="0"/>
              <a:t>Post-inflammatory hyperpigmentation </a:t>
            </a:r>
          </a:p>
          <a:p>
            <a:r>
              <a:rPr lang="en-US" dirty="0"/>
              <a:t>Phlebitis </a:t>
            </a:r>
          </a:p>
          <a:p>
            <a:r>
              <a:rPr lang="en-US" dirty="0"/>
              <a:t>Endo-venous heat-induced thrombosis (</a:t>
            </a:r>
            <a:r>
              <a:rPr lang="en-US" dirty="0" err="1"/>
              <a:t>eHIT</a:t>
            </a:r>
            <a:r>
              <a:rPr lang="en-US" dirty="0"/>
              <a:t>) </a:t>
            </a:r>
          </a:p>
          <a:p>
            <a:r>
              <a:rPr lang="en-US" dirty="0"/>
              <a:t>Arteriovenous fistula </a:t>
            </a:r>
          </a:p>
          <a:p>
            <a:r>
              <a:rPr lang="en-US" dirty="0"/>
              <a:t>Compartment syndrome</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35443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257C-8290-A34B-A975-46B0AEF6CBC2}"/>
              </a:ext>
            </a:extLst>
          </p:cNvPr>
          <p:cNvSpPr>
            <a:spLocks noGrp="1"/>
          </p:cNvSpPr>
          <p:nvPr>
            <p:ph type="ctrTitle"/>
          </p:nvPr>
        </p:nvSpPr>
        <p:spPr/>
        <p:txBody>
          <a:bodyPr/>
          <a:lstStyle/>
          <a:p>
            <a:r>
              <a:rPr lang="en-US" dirty="0"/>
              <a:t>Boards Review Questions </a:t>
            </a:r>
          </a:p>
        </p:txBody>
      </p:sp>
    </p:spTree>
    <p:extLst>
      <p:ext uri="{BB962C8B-B14F-4D97-AF65-F5344CB8AC3E}">
        <p14:creationId xmlns:p14="http://schemas.microsoft.com/office/powerpoint/2010/main" val="3535405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Boards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lstStyle/>
          <a:p>
            <a:pPr marL="0" indent="0">
              <a:buNone/>
            </a:pPr>
            <a:r>
              <a:rPr lang="en-US" b="1" dirty="0">
                <a:cs typeface="Arial" panose="020B0604020202020204" pitchFamily="34" charset="0"/>
              </a:rPr>
              <a:t>1. The target of varicose vein treatment is: </a:t>
            </a:r>
          </a:p>
          <a:p>
            <a:pPr marL="0" indent="0">
              <a:buNone/>
            </a:pPr>
            <a:endParaRPr lang="en-US" dirty="0">
              <a:cs typeface="Arial" panose="020B0604020202020204" pitchFamily="34" charset="0"/>
            </a:endParaRPr>
          </a:p>
          <a:p>
            <a:pPr marL="1163638" indent="-457200">
              <a:buFont typeface="+mj-lt"/>
              <a:buAutoNum type="alphaUcPeriod"/>
            </a:pPr>
            <a:r>
              <a:rPr lang="en-US" dirty="0">
                <a:cs typeface="Arial" panose="020B0604020202020204" pitchFamily="34" charset="0"/>
              </a:rPr>
              <a:t>The superficial venous system </a:t>
            </a:r>
          </a:p>
          <a:p>
            <a:pPr marL="1163638" indent="-457200">
              <a:buFont typeface="+mj-lt"/>
              <a:buAutoNum type="alphaUcPeriod"/>
            </a:pPr>
            <a:r>
              <a:rPr lang="en-US" dirty="0">
                <a:cs typeface="Arial" panose="020B0604020202020204" pitchFamily="34" charset="0"/>
              </a:rPr>
              <a:t>The deep venous system </a:t>
            </a:r>
          </a:p>
          <a:p>
            <a:pPr marL="1163638" indent="-457200">
              <a:buFont typeface="+mj-lt"/>
              <a:buAutoNum type="alphaUcPeriod"/>
            </a:pPr>
            <a:r>
              <a:rPr lang="en-US" dirty="0">
                <a:cs typeface="Arial" panose="020B0604020202020204" pitchFamily="34" charset="0"/>
              </a:rPr>
              <a:t>Both </a:t>
            </a:r>
          </a:p>
          <a:p>
            <a:pPr marL="706438" indent="0">
              <a:buNone/>
            </a:pPr>
            <a:endParaRPr lang="en-US" dirty="0">
              <a:cs typeface="Arial" panose="020B0604020202020204" pitchFamily="34" charset="0"/>
            </a:endParaRPr>
          </a:p>
        </p:txBody>
      </p:sp>
    </p:spTree>
    <p:extLst>
      <p:ext uri="{BB962C8B-B14F-4D97-AF65-F5344CB8AC3E}">
        <p14:creationId xmlns:p14="http://schemas.microsoft.com/office/powerpoint/2010/main" val="2778223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Boards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lstStyle/>
          <a:p>
            <a:pPr marL="0" indent="0">
              <a:buNone/>
            </a:pPr>
            <a:r>
              <a:rPr lang="en-US" b="1" dirty="0">
                <a:cs typeface="Arial" panose="020B0604020202020204" pitchFamily="34" charset="0"/>
              </a:rPr>
              <a:t>1. The target of varicose vein treatment is: </a:t>
            </a:r>
          </a:p>
          <a:p>
            <a:pPr marL="0" indent="0">
              <a:buNone/>
            </a:pPr>
            <a:endParaRPr lang="en-US" dirty="0">
              <a:cs typeface="Arial" panose="020B0604020202020204" pitchFamily="34" charset="0"/>
            </a:endParaRPr>
          </a:p>
          <a:p>
            <a:pPr marL="1163638" indent="-457200">
              <a:buFont typeface="+mj-lt"/>
              <a:buAutoNum type="alphaUcPeriod"/>
            </a:pPr>
            <a:r>
              <a:rPr lang="en-US" b="1" dirty="0">
                <a:solidFill>
                  <a:srgbClr val="FF0000"/>
                </a:solidFill>
                <a:cs typeface="Arial" panose="020B0604020202020204" pitchFamily="34" charset="0"/>
              </a:rPr>
              <a:t>The superficial venous system </a:t>
            </a:r>
          </a:p>
          <a:p>
            <a:pPr marL="1163638" indent="-457200">
              <a:buFont typeface="+mj-lt"/>
              <a:buAutoNum type="alphaUcPeriod"/>
            </a:pPr>
            <a:r>
              <a:rPr lang="en-US" dirty="0">
                <a:cs typeface="Arial" panose="020B0604020202020204" pitchFamily="34" charset="0"/>
              </a:rPr>
              <a:t>The deep venous system </a:t>
            </a:r>
          </a:p>
          <a:p>
            <a:pPr marL="1163638" indent="-457200">
              <a:buFont typeface="+mj-lt"/>
              <a:buAutoNum type="alphaUcPeriod"/>
            </a:pPr>
            <a:r>
              <a:rPr lang="en-US" dirty="0">
                <a:cs typeface="Arial" panose="020B0604020202020204" pitchFamily="34" charset="0"/>
              </a:rPr>
              <a:t>Both </a:t>
            </a:r>
          </a:p>
          <a:p>
            <a:pPr marL="706438" indent="0">
              <a:buNone/>
            </a:pPr>
            <a:endParaRPr lang="en-US" dirty="0">
              <a:cs typeface="Arial" panose="020B0604020202020204" pitchFamily="34" charset="0"/>
            </a:endParaRPr>
          </a:p>
        </p:txBody>
      </p:sp>
    </p:spTree>
    <p:extLst>
      <p:ext uri="{BB962C8B-B14F-4D97-AF65-F5344CB8AC3E}">
        <p14:creationId xmlns:p14="http://schemas.microsoft.com/office/powerpoint/2010/main" val="285647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2E8D-1B57-3F43-A011-780087D5AE69}"/>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D3FDC886-A8DC-9D40-B494-54E8867CAD23}"/>
              </a:ext>
            </a:extLst>
          </p:cNvPr>
          <p:cNvSpPr>
            <a:spLocks noGrp="1"/>
          </p:cNvSpPr>
          <p:nvPr>
            <p:ph idx="1"/>
          </p:nvPr>
        </p:nvSpPr>
        <p:spPr/>
        <p:txBody>
          <a:bodyPr/>
          <a:lstStyle/>
          <a:p>
            <a:pPr marL="0" indent="0">
              <a:buNone/>
            </a:pPr>
            <a:r>
              <a:rPr lang="en-US" dirty="0">
                <a:cs typeface="Arial" panose="020B0604020202020204" pitchFamily="34" charset="0"/>
              </a:rPr>
              <a:t>I. Introduction and Background </a:t>
            </a:r>
          </a:p>
          <a:p>
            <a:pPr marL="0" indent="0">
              <a:buNone/>
            </a:pPr>
            <a:r>
              <a:rPr lang="en-US" dirty="0">
                <a:cs typeface="Arial" panose="020B0604020202020204" pitchFamily="34" charset="0"/>
              </a:rPr>
              <a:t>II. Indications and Contraindications </a:t>
            </a:r>
          </a:p>
          <a:p>
            <a:pPr marL="0" indent="0">
              <a:buNone/>
            </a:pPr>
            <a:r>
              <a:rPr lang="en-US" dirty="0">
                <a:cs typeface="Arial" panose="020B0604020202020204" pitchFamily="34" charset="0"/>
              </a:rPr>
              <a:t>III. Basic Techniques</a:t>
            </a:r>
          </a:p>
          <a:p>
            <a:pPr marL="0" indent="0">
              <a:buNone/>
            </a:pPr>
            <a:r>
              <a:rPr lang="en-US" dirty="0">
                <a:cs typeface="Arial" panose="020B0604020202020204" pitchFamily="34" charset="0"/>
              </a:rPr>
              <a:t>IV. Adverse Events and Complications</a:t>
            </a:r>
          </a:p>
          <a:p>
            <a:pPr marL="0" indent="0">
              <a:buNone/>
            </a:pPr>
            <a:r>
              <a:rPr lang="en-US" dirty="0">
                <a:cs typeface="Arial" panose="020B0604020202020204" pitchFamily="34" charset="0"/>
              </a:rPr>
              <a:t>V. Large Varicose Vein Treatments</a:t>
            </a:r>
          </a:p>
          <a:p>
            <a:pPr marL="0" indent="0">
              <a:buNone/>
            </a:pPr>
            <a:r>
              <a:rPr lang="en-US" dirty="0">
                <a:cs typeface="Arial" panose="020B0604020202020204" pitchFamily="34" charset="0"/>
              </a:rPr>
              <a:t>IV. Boards Review Questions </a:t>
            </a:r>
          </a:p>
        </p:txBody>
      </p:sp>
    </p:spTree>
    <p:extLst>
      <p:ext uri="{BB962C8B-B14F-4D97-AF65-F5344CB8AC3E}">
        <p14:creationId xmlns:p14="http://schemas.microsoft.com/office/powerpoint/2010/main" val="215214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Boards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normAutofit/>
          </a:bodyPr>
          <a:lstStyle/>
          <a:p>
            <a:pPr marL="0" indent="0">
              <a:buNone/>
            </a:pPr>
            <a:r>
              <a:rPr lang="en-US" b="1" dirty="0">
                <a:cs typeface="Arial" panose="020B0604020202020204" pitchFamily="34" charset="0"/>
              </a:rPr>
              <a:t>2. The most important veins of the superficial venous system in the lower extremities are: </a:t>
            </a:r>
          </a:p>
          <a:p>
            <a:pPr marL="0" indent="0">
              <a:buNone/>
            </a:pPr>
            <a:endParaRPr lang="en-US" dirty="0">
              <a:cs typeface="Arial" panose="020B0604020202020204" pitchFamily="34" charset="0"/>
            </a:endParaRPr>
          </a:p>
          <a:p>
            <a:pPr marL="1163638" indent="-457200">
              <a:buFont typeface="+mj-lt"/>
              <a:buAutoNum type="alphaUcPeriod"/>
            </a:pPr>
            <a:r>
              <a:rPr lang="en-US" dirty="0">
                <a:cs typeface="Arial" panose="020B0604020202020204" pitchFamily="34" charset="0"/>
              </a:rPr>
              <a:t>Small saphenous vein</a:t>
            </a:r>
          </a:p>
          <a:p>
            <a:pPr marL="1163638" indent="-457200">
              <a:buFont typeface="+mj-lt"/>
              <a:buAutoNum type="alphaUcPeriod"/>
            </a:pPr>
            <a:r>
              <a:rPr lang="en-US" dirty="0">
                <a:cs typeface="Arial" panose="020B0604020202020204" pitchFamily="34" charset="0"/>
              </a:rPr>
              <a:t>Great saphenous vein</a:t>
            </a:r>
          </a:p>
          <a:p>
            <a:pPr marL="1163638" indent="-457200">
              <a:buFont typeface="+mj-lt"/>
              <a:buAutoNum type="alphaUcPeriod"/>
            </a:pPr>
            <a:r>
              <a:rPr lang="en-US" dirty="0">
                <a:cs typeface="Arial" panose="020B0604020202020204" pitchFamily="34" charset="0"/>
              </a:rPr>
              <a:t>Femoral vein</a:t>
            </a:r>
          </a:p>
          <a:p>
            <a:pPr marL="1163638" indent="-457200">
              <a:buFont typeface="+mj-lt"/>
              <a:buAutoNum type="alphaUcPeriod"/>
            </a:pPr>
            <a:r>
              <a:rPr lang="en-US" dirty="0">
                <a:cs typeface="Arial" panose="020B0604020202020204" pitchFamily="34" charset="0"/>
              </a:rPr>
              <a:t>Popliteal veins</a:t>
            </a:r>
          </a:p>
          <a:p>
            <a:pPr marL="1163638" indent="-457200">
              <a:buFont typeface="+mj-lt"/>
              <a:buAutoNum type="alphaUcPeriod"/>
            </a:pPr>
            <a:r>
              <a:rPr lang="en-US" dirty="0">
                <a:cs typeface="Arial" panose="020B0604020202020204" pitchFamily="34" charset="0"/>
              </a:rPr>
              <a:t>A &amp; B </a:t>
            </a:r>
          </a:p>
          <a:p>
            <a:pPr marL="1163638" indent="-457200">
              <a:buFont typeface="+mj-lt"/>
              <a:buAutoNum type="alphaUcPeriod"/>
            </a:pPr>
            <a:r>
              <a:rPr lang="en-US" dirty="0">
                <a:cs typeface="Arial" panose="020B0604020202020204" pitchFamily="34" charset="0"/>
              </a:rPr>
              <a:t>B &amp; D</a:t>
            </a:r>
          </a:p>
        </p:txBody>
      </p:sp>
    </p:spTree>
    <p:extLst>
      <p:ext uri="{BB962C8B-B14F-4D97-AF65-F5344CB8AC3E}">
        <p14:creationId xmlns:p14="http://schemas.microsoft.com/office/powerpoint/2010/main" val="569731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Boards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normAutofit/>
          </a:bodyPr>
          <a:lstStyle/>
          <a:p>
            <a:pPr marL="0" indent="0">
              <a:buNone/>
            </a:pPr>
            <a:r>
              <a:rPr lang="en-US" b="1" dirty="0">
                <a:cs typeface="Arial" panose="020B0604020202020204" pitchFamily="34" charset="0"/>
              </a:rPr>
              <a:t>2. The most important veins of the superficial venous system in the lower extremities are: </a:t>
            </a:r>
          </a:p>
          <a:p>
            <a:pPr marL="0" indent="0">
              <a:buNone/>
            </a:pPr>
            <a:endParaRPr lang="en-US" dirty="0">
              <a:cs typeface="Arial" panose="020B0604020202020204" pitchFamily="34" charset="0"/>
            </a:endParaRPr>
          </a:p>
          <a:p>
            <a:pPr marL="1163638" indent="-457200">
              <a:buFont typeface="+mj-lt"/>
              <a:buAutoNum type="alphaUcPeriod"/>
            </a:pPr>
            <a:r>
              <a:rPr lang="en-US" dirty="0">
                <a:cs typeface="Arial" panose="020B0604020202020204" pitchFamily="34" charset="0"/>
              </a:rPr>
              <a:t>Small saphenous vein</a:t>
            </a:r>
          </a:p>
          <a:p>
            <a:pPr marL="1163638" indent="-457200">
              <a:buFont typeface="+mj-lt"/>
              <a:buAutoNum type="alphaUcPeriod"/>
            </a:pPr>
            <a:r>
              <a:rPr lang="en-US" dirty="0">
                <a:cs typeface="Arial" panose="020B0604020202020204" pitchFamily="34" charset="0"/>
              </a:rPr>
              <a:t>Great saphenous vein</a:t>
            </a:r>
          </a:p>
          <a:p>
            <a:pPr marL="1163638" indent="-457200">
              <a:buFont typeface="+mj-lt"/>
              <a:buAutoNum type="alphaUcPeriod"/>
            </a:pPr>
            <a:r>
              <a:rPr lang="en-US" dirty="0">
                <a:cs typeface="Arial" panose="020B0604020202020204" pitchFamily="34" charset="0"/>
              </a:rPr>
              <a:t>Femoral vein</a:t>
            </a:r>
          </a:p>
          <a:p>
            <a:pPr marL="1163638" indent="-457200">
              <a:buFont typeface="+mj-lt"/>
              <a:buAutoNum type="alphaUcPeriod"/>
            </a:pPr>
            <a:r>
              <a:rPr lang="en-US" dirty="0">
                <a:cs typeface="Arial" panose="020B0604020202020204" pitchFamily="34" charset="0"/>
              </a:rPr>
              <a:t>Popliteal veins</a:t>
            </a:r>
          </a:p>
          <a:p>
            <a:pPr marL="1163638" indent="-457200">
              <a:buFont typeface="+mj-lt"/>
              <a:buAutoNum type="alphaUcPeriod"/>
            </a:pPr>
            <a:r>
              <a:rPr lang="en-US" b="1" dirty="0">
                <a:solidFill>
                  <a:srgbClr val="FF0000"/>
                </a:solidFill>
                <a:cs typeface="Arial" panose="020B0604020202020204" pitchFamily="34" charset="0"/>
              </a:rPr>
              <a:t>A &amp; B </a:t>
            </a:r>
          </a:p>
          <a:p>
            <a:pPr marL="1163638" indent="-457200">
              <a:buFont typeface="+mj-lt"/>
              <a:buAutoNum type="alphaUcPeriod"/>
            </a:pPr>
            <a:r>
              <a:rPr lang="en-US" dirty="0">
                <a:cs typeface="Arial" panose="020B0604020202020204" pitchFamily="34" charset="0"/>
              </a:rPr>
              <a:t>B &amp; D</a:t>
            </a:r>
          </a:p>
        </p:txBody>
      </p:sp>
    </p:spTree>
    <p:extLst>
      <p:ext uri="{BB962C8B-B14F-4D97-AF65-F5344CB8AC3E}">
        <p14:creationId xmlns:p14="http://schemas.microsoft.com/office/powerpoint/2010/main" val="905558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Boards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normAutofit/>
          </a:bodyPr>
          <a:lstStyle/>
          <a:p>
            <a:pPr marL="0" indent="0">
              <a:buNone/>
            </a:pPr>
            <a:r>
              <a:rPr lang="en-US" b="1" dirty="0">
                <a:cs typeface="Arial" panose="020B0604020202020204" pitchFamily="34" charset="0"/>
              </a:rPr>
              <a:t>3. The following has the highest risk of generalized urticaria:</a:t>
            </a:r>
          </a:p>
          <a:p>
            <a:pPr marL="0" indent="0">
              <a:buNone/>
            </a:pPr>
            <a:endParaRPr lang="en-US" b="1" dirty="0">
              <a:cs typeface="Arial" panose="020B0604020202020204" pitchFamily="34" charset="0"/>
            </a:endParaRPr>
          </a:p>
          <a:p>
            <a:pPr marL="1163638" indent="-457200">
              <a:buFont typeface="+mj-lt"/>
              <a:buAutoNum type="alphaUcPeriod"/>
            </a:pPr>
            <a:r>
              <a:rPr lang="en-US" dirty="0">
                <a:cs typeface="Arial" panose="020B0604020202020204" pitchFamily="34" charset="0"/>
              </a:rPr>
              <a:t>Polidocanol </a:t>
            </a:r>
          </a:p>
          <a:p>
            <a:pPr marL="1163638" indent="-457200">
              <a:buFont typeface="+mj-lt"/>
              <a:buAutoNum type="alphaUcPeriod"/>
            </a:pPr>
            <a:r>
              <a:rPr lang="en-US" dirty="0">
                <a:cs typeface="Arial" panose="020B0604020202020204" pitchFamily="34" charset="0"/>
              </a:rPr>
              <a:t>Glycerin</a:t>
            </a:r>
          </a:p>
          <a:p>
            <a:pPr marL="1163638" indent="-457200">
              <a:buFont typeface="+mj-lt"/>
              <a:buAutoNum type="alphaUcPeriod"/>
            </a:pPr>
            <a:r>
              <a:rPr lang="en-US" dirty="0">
                <a:cs typeface="Arial" panose="020B0604020202020204" pitchFamily="34" charset="0"/>
              </a:rPr>
              <a:t>Ethanolamine oleate</a:t>
            </a:r>
          </a:p>
          <a:p>
            <a:pPr marL="1163638" indent="-457200">
              <a:buFont typeface="+mj-lt"/>
              <a:buAutoNum type="alphaUcPeriod"/>
            </a:pPr>
            <a:r>
              <a:rPr lang="en-US" dirty="0">
                <a:cs typeface="Arial" panose="020B0604020202020204" pitchFamily="34" charset="0"/>
              </a:rPr>
              <a:t>Sodium tetradecyl sulfate</a:t>
            </a:r>
          </a:p>
          <a:p>
            <a:pPr marL="1163638" indent="-457200">
              <a:buFont typeface="+mj-lt"/>
              <a:buAutoNum type="alphaUcPeriod"/>
            </a:pPr>
            <a:endParaRPr lang="en-US" dirty="0">
              <a:cs typeface="Arial" panose="020B0604020202020204" pitchFamily="34" charset="0"/>
            </a:endParaRPr>
          </a:p>
        </p:txBody>
      </p:sp>
    </p:spTree>
    <p:extLst>
      <p:ext uri="{BB962C8B-B14F-4D97-AF65-F5344CB8AC3E}">
        <p14:creationId xmlns:p14="http://schemas.microsoft.com/office/powerpoint/2010/main" val="1975907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Boards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normAutofit/>
          </a:bodyPr>
          <a:lstStyle/>
          <a:p>
            <a:pPr marL="0" indent="0">
              <a:buNone/>
            </a:pPr>
            <a:r>
              <a:rPr lang="en-US" b="1" dirty="0">
                <a:cs typeface="Arial" panose="020B0604020202020204" pitchFamily="34" charset="0"/>
              </a:rPr>
              <a:t>3. The following has the highest risk of generalized urticaria:</a:t>
            </a:r>
          </a:p>
          <a:p>
            <a:pPr marL="0" indent="0">
              <a:buNone/>
            </a:pPr>
            <a:endParaRPr lang="en-US" b="1" dirty="0">
              <a:cs typeface="Arial" panose="020B0604020202020204" pitchFamily="34" charset="0"/>
            </a:endParaRPr>
          </a:p>
          <a:p>
            <a:pPr marL="1163638" indent="-457200">
              <a:buFont typeface="+mj-lt"/>
              <a:buAutoNum type="alphaUcPeriod"/>
            </a:pPr>
            <a:r>
              <a:rPr lang="en-US" dirty="0">
                <a:cs typeface="Arial" panose="020B0604020202020204" pitchFamily="34" charset="0"/>
              </a:rPr>
              <a:t>Polidocanol </a:t>
            </a:r>
          </a:p>
          <a:p>
            <a:pPr marL="1163638" indent="-457200">
              <a:buFont typeface="+mj-lt"/>
              <a:buAutoNum type="alphaUcPeriod"/>
            </a:pPr>
            <a:r>
              <a:rPr lang="en-US" dirty="0">
                <a:cs typeface="Arial" panose="020B0604020202020204" pitchFamily="34" charset="0"/>
              </a:rPr>
              <a:t>Glycerin</a:t>
            </a:r>
          </a:p>
          <a:p>
            <a:pPr marL="1163638" indent="-457200">
              <a:buFont typeface="+mj-lt"/>
              <a:buAutoNum type="alphaUcPeriod"/>
            </a:pPr>
            <a:r>
              <a:rPr lang="en-US" b="1" dirty="0">
                <a:solidFill>
                  <a:srgbClr val="FF0000"/>
                </a:solidFill>
                <a:cs typeface="Arial" panose="020B0604020202020204" pitchFamily="34" charset="0"/>
              </a:rPr>
              <a:t>Ethanolamine oleate</a:t>
            </a:r>
          </a:p>
          <a:p>
            <a:pPr marL="1163638" indent="-457200">
              <a:buFont typeface="+mj-lt"/>
              <a:buAutoNum type="alphaUcPeriod"/>
            </a:pPr>
            <a:r>
              <a:rPr lang="en-US" dirty="0">
                <a:cs typeface="Arial" panose="020B0604020202020204" pitchFamily="34" charset="0"/>
              </a:rPr>
              <a:t>Sodium tetradecyl sulfate</a:t>
            </a:r>
          </a:p>
          <a:p>
            <a:pPr marL="1163638" indent="-457200">
              <a:buFont typeface="+mj-lt"/>
              <a:buAutoNum type="alphaUcPeriod"/>
            </a:pPr>
            <a:endParaRPr lang="en-US" dirty="0">
              <a:cs typeface="Arial" panose="020B0604020202020204" pitchFamily="34" charset="0"/>
            </a:endParaRPr>
          </a:p>
        </p:txBody>
      </p:sp>
    </p:spTree>
    <p:extLst>
      <p:ext uri="{BB962C8B-B14F-4D97-AF65-F5344CB8AC3E}">
        <p14:creationId xmlns:p14="http://schemas.microsoft.com/office/powerpoint/2010/main" val="2521956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Boards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normAutofit/>
          </a:bodyPr>
          <a:lstStyle/>
          <a:p>
            <a:pPr marL="0" indent="0">
              <a:buNone/>
            </a:pPr>
            <a:r>
              <a:rPr lang="en-US" b="1" dirty="0">
                <a:cs typeface="Arial" panose="020B0604020202020204" pitchFamily="34" charset="0"/>
              </a:rPr>
              <a:t>4. The following has the lowest risk of telangiectatic matting: </a:t>
            </a:r>
          </a:p>
          <a:p>
            <a:pPr marL="0" indent="0">
              <a:buNone/>
            </a:pPr>
            <a:endParaRPr lang="en-US" b="1" dirty="0">
              <a:cs typeface="Arial" panose="020B0604020202020204" pitchFamily="34" charset="0"/>
            </a:endParaRPr>
          </a:p>
          <a:p>
            <a:pPr marL="1163638" indent="-457200">
              <a:buFont typeface="+mj-lt"/>
              <a:buAutoNum type="alphaUcPeriod"/>
            </a:pPr>
            <a:r>
              <a:rPr lang="en-US" dirty="0">
                <a:cs typeface="Arial" panose="020B0604020202020204" pitchFamily="34" charset="0"/>
              </a:rPr>
              <a:t>Polidocanol </a:t>
            </a:r>
          </a:p>
          <a:p>
            <a:pPr marL="1163638" indent="-457200">
              <a:buFont typeface="+mj-lt"/>
              <a:buAutoNum type="alphaUcPeriod"/>
            </a:pPr>
            <a:r>
              <a:rPr lang="en-US" dirty="0">
                <a:cs typeface="Arial" panose="020B0604020202020204" pitchFamily="34" charset="0"/>
              </a:rPr>
              <a:t>Glycerin</a:t>
            </a:r>
          </a:p>
          <a:p>
            <a:pPr marL="1163638" indent="-457200">
              <a:buFont typeface="+mj-lt"/>
              <a:buAutoNum type="alphaUcPeriod"/>
            </a:pPr>
            <a:r>
              <a:rPr lang="en-US" dirty="0">
                <a:cs typeface="Arial" panose="020B0604020202020204" pitchFamily="34" charset="0"/>
              </a:rPr>
              <a:t>Ethanolamine oleate</a:t>
            </a:r>
          </a:p>
          <a:p>
            <a:pPr marL="1163638" indent="-457200">
              <a:buFont typeface="+mj-lt"/>
              <a:buAutoNum type="alphaUcPeriod"/>
            </a:pPr>
            <a:r>
              <a:rPr lang="en-US" dirty="0">
                <a:cs typeface="Arial" panose="020B0604020202020204" pitchFamily="34" charset="0"/>
              </a:rPr>
              <a:t>Sodium tetradecyl sulfate</a:t>
            </a:r>
          </a:p>
          <a:p>
            <a:pPr marL="1163638" indent="-457200">
              <a:buFont typeface="+mj-lt"/>
              <a:buAutoNum type="alphaUcPeriod"/>
            </a:pPr>
            <a:endParaRPr lang="en-US" dirty="0">
              <a:cs typeface="Arial" panose="020B0604020202020204" pitchFamily="34" charset="0"/>
            </a:endParaRPr>
          </a:p>
        </p:txBody>
      </p:sp>
    </p:spTree>
    <p:extLst>
      <p:ext uri="{BB962C8B-B14F-4D97-AF65-F5344CB8AC3E}">
        <p14:creationId xmlns:p14="http://schemas.microsoft.com/office/powerpoint/2010/main" val="37648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Boards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normAutofit/>
          </a:bodyPr>
          <a:lstStyle/>
          <a:p>
            <a:pPr marL="0" indent="0">
              <a:buNone/>
            </a:pPr>
            <a:r>
              <a:rPr lang="en-US" b="1" dirty="0">
                <a:cs typeface="Arial" panose="020B0604020202020204" pitchFamily="34" charset="0"/>
              </a:rPr>
              <a:t>4. The following has the lowest risk of telangiectatic matting: </a:t>
            </a:r>
          </a:p>
          <a:p>
            <a:pPr marL="0" indent="0">
              <a:buNone/>
            </a:pPr>
            <a:endParaRPr lang="en-US" b="1" dirty="0">
              <a:cs typeface="Arial" panose="020B0604020202020204" pitchFamily="34" charset="0"/>
            </a:endParaRPr>
          </a:p>
          <a:p>
            <a:pPr marL="1163638" indent="-457200">
              <a:buFont typeface="+mj-lt"/>
              <a:buAutoNum type="alphaUcPeriod"/>
            </a:pPr>
            <a:r>
              <a:rPr lang="en-US" dirty="0">
                <a:cs typeface="Arial" panose="020B0604020202020204" pitchFamily="34" charset="0"/>
              </a:rPr>
              <a:t>Polidocanol </a:t>
            </a:r>
          </a:p>
          <a:p>
            <a:pPr marL="1163638" indent="-457200">
              <a:buFont typeface="+mj-lt"/>
              <a:buAutoNum type="alphaUcPeriod"/>
            </a:pPr>
            <a:r>
              <a:rPr lang="en-US" b="1" dirty="0">
                <a:solidFill>
                  <a:srgbClr val="FF0000"/>
                </a:solidFill>
                <a:cs typeface="Arial" panose="020B0604020202020204" pitchFamily="34" charset="0"/>
              </a:rPr>
              <a:t>Glycerin</a:t>
            </a:r>
          </a:p>
          <a:p>
            <a:pPr marL="1163638" indent="-457200">
              <a:buFont typeface="+mj-lt"/>
              <a:buAutoNum type="alphaUcPeriod"/>
            </a:pPr>
            <a:r>
              <a:rPr lang="en-US" dirty="0">
                <a:cs typeface="Arial" panose="020B0604020202020204" pitchFamily="34" charset="0"/>
              </a:rPr>
              <a:t>Ethanolamine oleate</a:t>
            </a:r>
          </a:p>
          <a:p>
            <a:pPr marL="1163638" indent="-457200">
              <a:buFont typeface="+mj-lt"/>
              <a:buAutoNum type="alphaUcPeriod"/>
            </a:pPr>
            <a:r>
              <a:rPr lang="en-US" dirty="0">
                <a:cs typeface="Arial" panose="020B0604020202020204" pitchFamily="34" charset="0"/>
              </a:rPr>
              <a:t>Sodium tetradecyl sulfate</a:t>
            </a:r>
          </a:p>
          <a:p>
            <a:pPr marL="1163638" indent="-457200">
              <a:buFont typeface="+mj-lt"/>
              <a:buAutoNum type="alphaUcPeriod"/>
            </a:pPr>
            <a:endParaRPr lang="en-US" dirty="0">
              <a:cs typeface="Arial" panose="020B0604020202020204" pitchFamily="34" charset="0"/>
            </a:endParaRPr>
          </a:p>
        </p:txBody>
      </p:sp>
    </p:spTree>
    <p:extLst>
      <p:ext uri="{BB962C8B-B14F-4D97-AF65-F5344CB8AC3E}">
        <p14:creationId xmlns:p14="http://schemas.microsoft.com/office/powerpoint/2010/main" val="627109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Boards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normAutofit/>
          </a:bodyPr>
          <a:lstStyle/>
          <a:p>
            <a:pPr marL="0" indent="0">
              <a:buNone/>
            </a:pPr>
            <a:r>
              <a:rPr lang="en-US" b="1" dirty="0">
                <a:cs typeface="Arial" panose="020B0604020202020204" pitchFamily="34" charset="0"/>
              </a:rPr>
              <a:t>4. The following location has the highest risk of ulceration:  </a:t>
            </a:r>
          </a:p>
          <a:p>
            <a:pPr marL="0" indent="0">
              <a:buNone/>
            </a:pPr>
            <a:endParaRPr lang="en-US" b="1" dirty="0">
              <a:cs typeface="Arial" panose="020B0604020202020204" pitchFamily="34" charset="0"/>
            </a:endParaRPr>
          </a:p>
          <a:p>
            <a:pPr marL="1163638" indent="-457200">
              <a:buFont typeface="+mj-lt"/>
              <a:buAutoNum type="alphaUcPeriod"/>
            </a:pPr>
            <a:r>
              <a:rPr lang="en-US" dirty="0">
                <a:cs typeface="Arial" panose="020B0604020202020204" pitchFamily="34" charset="0"/>
              </a:rPr>
              <a:t>Medial thigh</a:t>
            </a:r>
          </a:p>
          <a:p>
            <a:pPr marL="1163638" indent="-457200">
              <a:buFont typeface="+mj-lt"/>
              <a:buAutoNum type="alphaUcPeriod"/>
            </a:pPr>
            <a:r>
              <a:rPr lang="en-US" dirty="0">
                <a:cs typeface="Arial" panose="020B0604020202020204" pitchFamily="34" charset="0"/>
              </a:rPr>
              <a:t>Lateral knee</a:t>
            </a:r>
          </a:p>
          <a:p>
            <a:pPr marL="1163638" indent="-457200">
              <a:buFont typeface="+mj-lt"/>
              <a:buAutoNum type="alphaUcPeriod"/>
            </a:pPr>
            <a:r>
              <a:rPr lang="en-US" dirty="0">
                <a:cs typeface="Arial" panose="020B0604020202020204" pitchFamily="34" charset="0"/>
              </a:rPr>
              <a:t>Dorsal foot and ankle</a:t>
            </a:r>
          </a:p>
          <a:p>
            <a:pPr marL="1163638" indent="-457200">
              <a:buFont typeface="+mj-lt"/>
              <a:buAutoNum type="alphaUcPeriod"/>
            </a:pPr>
            <a:r>
              <a:rPr lang="en-US" dirty="0">
                <a:cs typeface="Arial" panose="020B0604020202020204" pitchFamily="34" charset="0"/>
              </a:rPr>
              <a:t>Posterior knee </a:t>
            </a:r>
          </a:p>
          <a:p>
            <a:pPr marL="1163638" indent="-457200">
              <a:buFont typeface="+mj-lt"/>
              <a:buAutoNum type="alphaUcPeriod"/>
            </a:pPr>
            <a:endParaRPr lang="en-US" dirty="0">
              <a:cs typeface="Arial" panose="020B0604020202020204" pitchFamily="34" charset="0"/>
            </a:endParaRPr>
          </a:p>
          <a:p>
            <a:pPr marL="1163638" indent="-457200">
              <a:buFont typeface="+mj-lt"/>
              <a:buAutoNum type="alphaUcPeriod"/>
            </a:pPr>
            <a:endParaRPr lang="en-US" dirty="0">
              <a:cs typeface="Arial" panose="020B0604020202020204" pitchFamily="34" charset="0"/>
            </a:endParaRPr>
          </a:p>
          <a:p>
            <a:pPr marL="1163638" indent="-457200">
              <a:buFont typeface="+mj-lt"/>
              <a:buAutoNum type="alphaUcPeriod"/>
            </a:pPr>
            <a:endParaRPr lang="en-US" dirty="0">
              <a:cs typeface="Arial" panose="020B0604020202020204" pitchFamily="34" charset="0"/>
            </a:endParaRPr>
          </a:p>
        </p:txBody>
      </p:sp>
    </p:spTree>
    <p:extLst>
      <p:ext uri="{BB962C8B-B14F-4D97-AF65-F5344CB8AC3E}">
        <p14:creationId xmlns:p14="http://schemas.microsoft.com/office/powerpoint/2010/main" val="3105637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Boards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normAutofit/>
          </a:bodyPr>
          <a:lstStyle/>
          <a:p>
            <a:pPr marL="0" indent="0">
              <a:buNone/>
            </a:pPr>
            <a:r>
              <a:rPr lang="en-US" b="1" dirty="0">
                <a:cs typeface="Arial" panose="020B0604020202020204" pitchFamily="34" charset="0"/>
              </a:rPr>
              <a:t>4. The following location has the highest risk of ulceration:  </a:t>
            </a:r>
          </a:p>
          <a:p>
            <a:pPr marL="0" indent="0">
              <a:buNone/>
            </a:pPr>
            <a:endParaRPr lang="en-US" b="1" dirty="0">
              <a:cs typeface="Arial" panose="020B0604020202020204" pitchFamily="34" charset="0"/>
            </a:endParaRPr>
          </a:p>
          <a:p>
            <a:pPr marL="1163638" indent="-457200">
              <a:buFont typeface="+mj-lt"/>
              <a:buAutoNum type="alphaUcPeriod"/>
            </a:pPr>
            <a:r>
              <a:rPr lang="en-US" dirty="0">
                <a:cs typeface="Arial" panose="020B0604020202020204" pitchFamily="34" charset="0"/>
              </a:rPr>
              <a:t>Medial thigh</a:t>
            </a:r>
          </a:p>
          <a:p>
            <a:pPr marL="1163638" indent="-457200">
              <a:buFont typeface="+mj-lt"/>
              <a:buAutoNum type="alphaUcPeriod"/>
            </a:pPr>
            <a:r>
              <a:rPr lang="en-US" dirty="0">
                <a:cs typeface="Arial" panose="020B0604020202020204" pitchFamily="34" charset="0"/>
              </a:rPr>
              <a:t>Lateral knee</a:t>
            </a:r>
          </a:p>
          <a:p>
            <a:pPr marL="1163638" indent="-457200">
              <a:buFont typeface="+mj-lt"/>
              <a:buAutoNum type="alphaUcPeriod"/>
            </a:pPr>
            <a:r>
              <a:rPr lang="en-US" b="1" dirty="0">
                <a:solidFill>
                  <a:srgbClr val="FF0000"/>
                </a:solidFill>
                <a:cs typeface="Arial" panose="020B0604020202020204" pitchFamily="34" charset="0"/>
              </a:rPr>
              <a:t>Dorsal foot and ankle</a:t>
            </a:r>
          </a:p>
          <a:p>
            <a:pPr marL="1163638" indent="-457200">
              <a:buFont typeface="+mj-lt"/>
              <a:buAutoNum type="alphaUcPeriod"/>
            </a:pPr>
            <a:r>
              <a:rPr lang="en-US" dirty="0">
                <a:cs typeface="Arial" panose="020B0604020202020204" pitchFamily="34" charset="0"/>
              </a:rPr>
              <a:t>Posterior knee </a:t>
            </a:r>
          </a:p>
          <a:p>
            <a:pPr marL="1163638" indent="-457200">
              <a:buFont typeface="+mj-lt"/>
              <a:buAutoNum type="alphaUcPeriod"/>
            </a:pPr>
            <a:endParaRPr lang="en-US" dirty="0">
              <a:cs typeface="Arial" panose="020B0604020202020204" pitchFamily="34" charset="0"/>
            </a:endParaRPr>
          </a:p>
          <a:p>
            <a:pPr marL="1163638" indent="-457200">
              <a:buFont typeface="+mj-lt"/>
              <a:buAutoNum type="alphaUcPeriod"/>
            </a:pPr>
            <a:endParaRPr lang="en-US" dirty="0">
              <a:cs typeface="Arial" panose="020B0604020202020204" pitchFamily="34" charset="0"/>
            </a:endParaRPr>
          </a:p>
          <a:p>
            <a:pPr marL="1163638" indent="-457200">
              <a:buFont typeface="+mj-lt"/>
              <a:buAutoNum type="alphaUcPeriod"/>
            </a:pPr>
            <a:endParaRPr lang="en-US" dirty="0">
              <a:cs typeface="Arial" panose="020B0604020202020204" pitchFamily="34" charset="0"/>
            </a:endParaRPr>
          </a:p>
        </p:txBody>
      </p:sp>
    </p:spTree>
    <p:extLst>
      <p:ext uri="{BB962C8B-B14F-4D97-AF65-F5344CB8AC3E}">
        <p14:creationId xmlns:p14="http://schemas.microsoft.com/office/powerpoint/2010/main" val="927425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9F40-4A92-87D9-C896-D9F69BBC1BE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EFFE486-5316-FE1A-BE58-BE790E1D3658}"/>
              </a:ext>
            </a:extLst>
          </p:cNvPr>
          <p:cNvSpPr>
            <a:spLocks noGrp="1"/>
          </p:cNvSpPr>
          <p:nvPr>
            <p:ph idx="1"/>
          </p:nvPr>
        </p:nvSpPr>
        <p:spPr/>
        <p:txBody>
          <a:bodyPr>
            <a:normAutofit fontScale="70000" lnSpcReduction="20000"/>
          </a:bodyPr>
          <a:lstStyle/>
          <a:p>
            <a:pPr marL="0" indent="0">
              <a:buNone/>
            </a:pPr>
            <a:r>
              <a:rPr lang="en-US" dirty="0"/>
              <a:t>Almukhtar, R. M., &amp; Goldman, M. P. (2022). Large Varicose Vein Closure: A Comprehensive Review. Dermatologic Surgery, 48(9), 967-971.</a:t>
            </a:r>
          </a:p>
          <a:p>
            <a:pPr marL="0" indent="0">
              <a:buNone/>
            </a:pPr>
            <a:r>
              <a:rPr lang="en-US" dirty="0"/>
              <a:t>Goldman, M. P., &amp; Weiss, R. A. (2016). Sclerotherapy: Treatment of Varicose and Telangiectatic Leg Veins (Expert Consult). Elsevier Health Sciences.</a:t>
            </a:r>
          </a:p>
          <a:p>
            <a:pPr marL="0" indent="0">
              <a:buNone/>
            </a:pPr>
            <a:r>
              <a:rPr lang="en-US" dirty="0"/>
              <a:t>Drake, L. A., </a:t>
            </a:r>
            <a:r>
              <a:rPr lang="en-US" dirty="0" err="1"/>
              <a:t>Dinehart</a:t>
            </a:r>
            <a:r>
              <a:rPr lang="en-US" dirty="0"/>
              <a:t>, S. M., Goltz, R. W., Graham, G. F., Hordinsky, M. K., Lewis, C. W.,  &amp; Weiss, R. A. (1996). Guidelines of care for sclerotherapy treatment of varicose and telangiectatic leg veins. Journal of the American Academy of Dermatology, 34(3), 523-528.</a:t>
            </a:r>
          </a:p>
          <a:p>
            <a:pPr marL="0" indent="0">
              <a:buNone/>
            </a:pPr>
            <a:r>
              <a:rPr lang="en-US" dirty="0"/>
              <a:t>Goldman, P. M. (1989). Polidocanol (</a:t>
            </a:r>
            <a:r>
              <a:rPr lang="en-US" dirty="0" err="1"/>
              <a:t>Aethoxyskerol</a:t>
            </a:r>
            <a:r>
              <a:rPr lang="en-US" dirty="0"/>
              <a:t>) for Sclerotherapy of Superficial Venules and Telangiectasias. Journal of Dermatologic Surgery &amp; Oncology, 15(2).</a:t>
            </a:r>
          </a:p>
          <a:p>
            <a:pPr marL="0" indent="0">
              <a:buNone/>
            </a:pPr>
            <a:r>
              <a:rPr lang="en-US" dirty="0" err="1"/>
              <a:t>Bolognia</a:t>
            </a:r>
            <a:r>
              <a:rPr lang="en-US" dirty="0"/>
              <a:t>, J. L., </a:t>
            </a:r>
            <a:r>
              <a:rPr lang="en-US" dirty="0" err="1"/>
              <a:t>Jorizzo</a:t>
            </a:r>
            <a:r>
              <a:rPr lang="en-US" dirty="0"/>
              <a:t>, J. L., &amp; Schaffer, J. V. (2012). Dermatology e-book. Elsevier Health Sciences.</a:t>
            </a:r>
          </a:p>
          <a:p>
            <a:pPr marL="0" indent="0">
              <a:buNone/>
            </a:pPr>
            <a:r>
              <a:rPr lang="en-US" dirty="0"/>
              <a:t>Weiss, R. A., &amp; Goldman, M. P. (1995). Advances in sclerotherapy. Dermatologic clinics, 13(2), 431-445.</a:t>
            </a:r>
          </a:p>
          <a:p>
            <a:pPr marL="0" indent="0">
              <a:buNone/>
            </a:pPr>
            <a:endParaRPr lang="en-US" dirty="0"/>
          </a:p>
        </p:txBody>
      </p:sp>
    </p:spTree>
    <p:extLst>
      <p:ext uri="{BB962C8B-B14F-4D97-AF65-F5344CB8AC3E}">
        <p14:creationId xmlns:p14="http://schemas.microsoft.com/office/powerpoint/2010/main" val="2395542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257C-8290-A34B-A975-46B0AEF6CBC2}"/>
              </a:ext>
            </a:extLst>
          </p:cNvPr>
          <p:cNvSpPr>
            <a:spLocks noGrp="1"/>
          </p:cNvSpPr>
          <p:nvPr>
            <p:ph type="ctrTitle"/>
          </p:nvPr>
        </p:nvSpPr>
        <p:spPr/>
        <p:txBody>
          <a:bodyPr/>
          <a:lstStyle/>
          <a:p>
            <a:r>
              <a:rPr lang="en-US" dirty="0"/>
              <a:t>Introduction and Background </a:t>
            </a:r>
          </a:p>
        </p:txBody>
      </p:sp>
    </p:spTree>
    <p:extLst>
      <p:ext uri="{BB962C8B-B14F-4D97-AF65-F5344CB8AC3E}">
        <p14:creationId xmlns:p14="http://schemas.microsoft.com/office/powerpoint/2010/main" val="57708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2E8D-1B57-3F43-A011-780087D5AE69}"/>
              </a:ext>
            </a:extLst>
          </p:cNvPr>
          <p:cNvSpPr>
            <a:spLocks noGrp="1"/>
          </p:cNvSpPr>
          <p:nvPr>
            <p:ph type="title"/>
          </p:nvPr>
        </p:nvSpPr>
        <p:spPr/>
        <p:txBody>
          <a:bodyPr/>
          <a:lstStyle/>
          <a:p>
            <a:r>
              <a:rPr lang="en-US" dirty="0"/>
              <a:t>Introduction and Background</a:t>
            </a:r>
          </a:p>
        </p:txBody>
      </p:sp>
      <p:sp>
        <p:nvSpPr>
          <p:cNvPr id="3" name="Content Placeholder 2">
            <a:extLst>
              <a:ext uri="{FF2B5EF4-FFF2-40B4-BE49-F238E27FC236}">
                <a16:creationId xmlns:a16="http://schemas.microsoft.com/office/drawing/2014/main" id="{D3FDC886-A8DC-9D40-B494-54E8867CAD23}"/>
              </a:ext>
            </a:extLst>
          </p:cNvPr>
          <p:cNvSpPr>
            <a:spLocks noGrp="1"/>
          </p:cNvSpPr>
          <p:nvPr>
            <p:ph idx="1"/>
          </p:nvPr>
        </p:nvSpPr>
        <p:spPr/>
        <p:txBody>
          <a:bodyPr>
            <a:normAutofit/>
          </a:bodyPr>
          <a:lstStyle/>
          <a:p>
            <a:r>
              <a:rPr lang="en-US" sz="2800" dirty="0">
                <a:effectLst/>
              </a:rPr>
              <a:t>Varicose and telangiectatic leg veins increase in extent and severity with increasing age. </a:t>
            </a:r>
          </a:p>
          <a:p>
            <a:r>
              <a:rPr lang="en-US" sz="2800" dirty="0"/>
              <a:t>G</a:t>
            </a:r>
            <a:r>
              <a:rPr lang="en-US" sz="2800" dirty="0">
                <a:effectLst/>
              </a:rPr>
              <a:t>enetic and hormonal predispositions are observed contributing factors.</a:t>
            </a:r>
          </a:p>
          <a:p>
            <a:r>
              <a:rPr lang="en-US" sz="2800" dirty="0">
                <a:effectLst/>
              </a:rPr>
              <a:t>The evolution of safe and effective treatment options has made sclerotherapy</a:t>
            </a:r>
            <a:r>
              <a:rPr lang="en-US" sz="2800" dirty="0"/>
              <a:t> </a:t>
            </a:r>
            <a:r>
              <a:rPr lang="en-US" sz="2800" dirty="0">
                <a:effectLst/>
              </a:rPr>
              <a:t>and endo-venous ablation expanding areas within dermatologic surgery.</a:t>
            </a:r>
          </a:p>
        </p:txBody>
      </p:sp>
    </p:spTree>
    <p:extLst>
      <p:ext uri="{BB962C8B-B14F-4D97-AF65-F5344CB8AC3E}">
        <p14:creationId xmlns:p14="http://schemas.microsoft.com/office/powerpoint/2010/main" val="201657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8932E-D0C3-7E73-DFCB-D05482BA443F}"/>
              </a:ext>
            </a:extLst>
          </p:cNvPr>
          <p:cNvSpPr>
            <a:spLocks noGrp="1"/>
          </p:cNvSpPr>
          <p:nvPr>
            <p:ph type="title"/>
          </p:nvPr>
        </p:nvSpPr>
        <p:spPr/>
        <p:txBody>
          <a:bodyPr/>
          <a:lstStyle/>
          <a:p>
            <a:r>
              <a:rPr lang="en-US" dirty="0"/>
              <a:t>Venous Anatomy, Physiology, and Pathophysiology</a:t>
            </a:r>
          </a:p>
        </p:txBody>
      </p:sp>
      <p:sp>
        <p:nvSpPr>
          <p:cNvPr id="3" name="Content Placeholder 2">
            <a:extLst>
              <a:ext uri="{FF2B5EF4-FFF2-40B4-BE49-F238E27FC236}">
                <a16:creationId xmlns:a16="http://schemas.microsoft.com/office/drawing/2014/main" id="{D948C35C-9617-CB81-E639-FC8CB0F22D6F}"/>
              </a:ext>
            </a:extLst>
          </p:cNvPr>
          <p:cNvSpPr>
            <a:spLocks noGrp="1"/>
          </p:cNvSpPr>
          <p:nvPr>
            <p:ph idx="1"/>
          </p:nvPr>
        </p:nvSpPr>
        <p:spPr/>
        <p:txBody>
          <a:bodyPr>
            <a:normAutofit lnSpcReduction="10000"/>
          </a:bodyPr>
          <a:lstStyle/>
          <a:p>
            <a:r>
              <a:rPr lang="en-US" dirty="0"/>
              <a:t>Superficial veins carry less than 5% of venous blood, while the deep venous system carries 95%. </a:t>
            </a:r>
          </a:p>
          <a:p>
            <a:r>
              <a:rPr lang="en-US" dirty="0"/>
              <a:t>The two principal named superficial veins are the small saphenous vein (SSV), which runs from the ankle to the knee, and the great saphenous vein (GSV), which runs from the ankle to the groin. </a:t>
            </a:r>
          </a:p>
          <a:p>
            <a:r>
              <a:rPr lang="en-US" dirty="0"/>
              <a:t>An interconnecting system of perforating veins passes through the deep fascia connects the superficial veins to the deep veins of the calf or thigh. </a:t>
            </a:r>
          </a:p>
          <a:p>
            <a:r>
              <a:rPr lang="en-US" dirty="0"/>
              <a:t>The superficial system is the target of varicose vein treatments. </a:t>
            </a:r>
          </a:p>
        </p:txBody>
      </p:sp>
    </p:spTree>
    <p:extLst>
      <p:ext uri="{BB962C8B-B14F-4D97-AF65-F5344CB8AC3E}">
        <p14:creationId xmlns:p14="http://schemas.microsoft.com/office/powerpoint/2010/main" val="2191248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8932E-D0C3-7E73-DFCB-D05482BA443F}"/>
              </a:ext>
            </a:extLst>
          </p:cNvPr>
          <p:cNvSpPr>
            <a:spLocks noGrp="1"/>
          </p:cNvSpPr>
          <p:nvPr>
            <p:ph type="title"/>
          </p:nvPr>
        </p:nvSpPr>
        <p:spPr/>
        <p:txBody>
          <a:bodyPr/>
          <a:lstStyle/>
          <a:p>
            <a:r>
              <a:rPr lang="en-US" dirty="0"/>
              <a:t>Physical Examination of the Phlebology Patient</a:t>
            </a:r>
          </a:p>
        </p:txBody>
      </p:sp>
      <p:sp>
        <p:nvSpPr>
          <p:cNvPr id="3" name="Content Placeholder 2">
            <a:extLst>
              <a:ext uri="{FF2B5EF4-FFF2-40B4-BE49-F238E27FC236}">
                <a16:creationId xmlns:a16="http://schemas.microsoft.com/office/drawing/2014/main" id="{D948C35C-9617-CB81-E639-FC8CB0F22D6F}"/>
              </a:ext>
            </a:extLst>
          </p:cNvPr>
          <p:cNvSpPr>
            <a:spLocks noGrp="1"/>
          </p:cNvSpPr>
          <p:nvPr>
            <p:ph idx="1"/>
          </p:nvPr>
        </p:nvSpPr>
        <p:spPr/>
        <p:txBody>
          <a:bodyPr>
            <a:normAutofit lnSpcReduction="10000"/>
          </a:bodyPr>
          <a:lstStyle/>
          <a:p>
            <a:r>
              <a:rPr lang="en-US" dirty="0"/>
              <a:t>The purpose of the clinical examination is to determine where the primary or highest points of reflux are located. </a:t>
            </a:r>
          </a:p>
          <a:p>
            <a:r>
              <a:rPr lang="en-US" dirty="0"/>
              <a:t>During the examination, the patient should be standing. </a:t>
            </a:r>
          </a:p>
          <a:p>
            <a:r>
              <a:rPr lang="en-US" dirty="0"/>
              <a:t>It is important to determine the grade of venous insufficiency using a standard classification system. </a:t>
            </a:r>
          </a:p>
          <a:p>
            <a:r>
              <a:rPr lang="en-US" dirty="0"/>
              <a:t>The most frequently used is the CEAP classification system which is based on clinical manifestations (C), etiologic factors (E), anatomic distribution of disease (A), and the underlying pathophysiologic findings (P). </a:t>
            </a:r>
          </a:p>
        </p:txBody>
      </p:sp>
    </p:spTree>
    <p:extLst>
      <p:ext uri="{BB962C8B-B14F-4D97-AF65-F5344CB8AC3E}">
        <p14:creationId xmlns:p14="http://schemas.microsoft.com/office/powerpoint/2010/main" val="87659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8932E-D0C3-7E73-DFCB-D05482BA443F}"/>
              </a:ext>
            </a:extLst>
          </p:cNvPr>
          <p:cNvSpPr>
            <a:spLocks noGrp="1"/>
          </p:cNvSpPr>
          <p:nvPr>
            <p:ph type="title"/>
          </p:nvPr>
        </p:nvSpPr>
        <p:spPr/>
        <p:txBody>
          <a:bodyPr/>
          <a:lstStyle/>
          <a:p>
            <a:r>
              <a:rPr lang="en-US" dirty="0"/>
              <a:t>Ultrasound Evaluation of the Superficial Venous System</a:t>
            </a:r>
          </a:p>
        </p:txBody>
      </p:sp>
      <p:sp>
        <p:nvSpPr>
          <p:cNvPr id="3" name="Content Placeholder 2">
            <a:extLst>
              <a:ext uri="{FF2B5EF4-FFF2-40B4-BE49-F238E27FC236}">
                <a16:creationId xmlns:a16="http://schemas.microsoft.com/office/drawing/2014/main" id="{D948C35C-9617-CB81-E639-FC8CB0F22D6F}"/>
              </a:ext>
            </a:extLst>
          </p:cNvPr>
          <p:cNvSpPr>
            <a:spLocks noGrp="1"/>
          </p:cNvSpPr>
          <p:nvPr>
            <p:ph idx="1"/>
          </p:nvPr>
        </p:nvSpPr>
        <p:spPr/>
        <p:txBody>
          <a:bodyPr>
            <a:normAutofit/>
          </a:bodyPr>
          <a:lstStyle/>
          <a:p>
            <a:r>
              <a:rPr lang="en-US" dirty="0"/>
              <a:t>Doppler device can be used to assess for GSV insufficiency. </a:t>
            </a:r>
          </a:p>
          <a:p>
            <a:r>
              <a:rPr lang="en-US" dirty="0"/>
              <a:t>Ultrasound probe is usually placed on the medial superior thigh over the GSV a few centimeters distal to the </a:t>
            </a:r>
            <a:r>
              <a:rPr lang="en-US" dirty="0" err="1"/>
              <a:t>sapheno</a:t>
            </a:r>
            <a:r>
              <a:rPr lang="en-US" dirty="0"/>
              <a:t>-femoral junction (SFJ). </a:t>
            </a:r>
          </a:p>
          <a:p>
            <a:r>
              <a:rPr lang="en-US" dirty="0"/>
              <a:t>Reversal of blood flow for &gt;0.5 seconds when the distal portion of the GSV is compressed indicates an incompetent GSV </a:t>
            </a:r>
          </a:p>
          <a:p>
            <a:r>
              <a:rPr lang="en-US" dirty="0"/>
              <a:t>These patients require endo-venous closure of the GSV before any treatment of the distal varicose veins. </a:t>
            </a:r>
          </a:p>
          <a:p>
            <a:endParaRPr lang="en-US" dirty="0"/>
          </a:p>
          <a:p>
            <a:endParaRPr lang="en-US" dirty="0"/>
          </a:p>
          <a:p>
            <a:endParaRPr lang="en-US" dirty="0"/>
          </a:p>
        </p:txBody>
      </p:sp>
    </p:spTree>
    <p:extLst>
      <p:ext uri="{BB962C8B-B14F-4D97-AF65-F5344CB8AC3E}">
        <p14:creationId xmlns:p14="http://schemas.microsoft.com/office/powerpoint/2010/main" val="65645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257C-8290-A34B-A975-46B0AEF6CBC2}"/>
              </a:ext>
            </a:extLst>
          </p:cNvPr>
          <p:cNvSpPr>
            <a:spLocks noGrp="1"/>
          </p:cNvSpPr>
          <p:nvPr>
            <p:ph type="ctrTitle"/>
          </p:nvPr>
        </p:nvSpPr>
        <p:spPr/>
        <p:txBody>
          <a:bodyPr/>
          <a:lstStyle/>
          <a:p>
            <a:r>
              <a:rPr lang="en-US" dirty="0"/>
              <a:t>Indications and Contraindications </a:t>
            </a:r>
          </a:p>
        </p:txBody>
      </p:sp>
    </p:spTree>
    <p:extLst>
      <p:ext uri="{BB962C8B-B14F-4D97-AF65-F5344CB8AC3E}">
        <p14:creationId xmlns:p14="http://schemas.microsoft.com/office/powerpoint/2010/main" val="3696605693"/>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1707</Words>
  <Application>Microsoft Macintosh PowerPoint</Application>
  <PresentationFormat>Widescreen</PresentationFormat>
  <Paragraphs>214</Paragraphs>
  <Slides>38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Goudy Old Style</vt:lpstr>
      <vt:lpstr>HelveticaNeueLTStd</vt:lpstr>
      <vt:lpstr>Office Theme</vt:lpstr>
      <vt:lpstr>Sclerotherapy and Large Vein Therapy </vt:lpstr>
      <vt:lpstr>Disclaimer</vt:lpstr>
      <vt:lpstr>Outline </vt:lpstr>
      <vt:lpstr>Introduction and Background </vt:lpstr>
      <vt:lpstr>Introduction and Background</vt:lpstr>
      <vt:lpstr>Venous Anatomy, Physiology, and Pathophysiology</vt:lpstr>
      <vt:lpstr>Physical Examination of the Phlebology Patient</vt:lpstr>
      <vt:lpstr>Ultrasound Evaluation of the Superficial Venous System</vt:lpstr>
      <vt:lpstr>Indications and Contraindications </vt:lpstr>
      <vt:lpstr>Indications </vt:lpstr>
      <vt:lpstr>Contraindications to Sclerotherapy</vt:lpstr>
      <vt:lpstr>Contraindications to Sclerotherapy</vt:lpstr>
      <vt:lpstr>Contraindications to Sclerotherapy</vt:lpstr>
      <vt:lpstr>Contraindications to Sclerotherapy</vt:lpstr>
      <vt:lpstr>Sclerosing Agents:</vt:lpstr>
      <vt:lpstr>Sclerosing Agents</vt:lpstr>
      <vt:lpstr>Basic Techniques </vt:lpstr>
      <vt:lpstr>Basic Techniques of Sclerotherapy</vt:lpstr>
      <vt:lpstr>Basic Techniques of Sclerotherapy</vt:lpstr>
      <vt:lpstr>Adverse Events and Complications </vt:lpstr>
      <vt:lpstr>Adverse Events of Sclerotherapy </vt:lpstr>
      <vt:lpstr>Adverse Events of Sclerotherapy (continued)</vt:lpstr>
      <vt:lpstr>Large Varicose Vein Treatments</vt:lpstr>
      <vt:lpstr>Large Varicose Vein Treatments </vt:lpstr>
      <vt:lpstr>Contraindications to Large Vein Treatment</vt:lpstr>
      <vt:lpstr>Adverse Events of Large Vein Treatment</vt:lpstr>
      <vt:lpstr>Boards Review Questions </vt:lpstr>
      <vt:lpstr>Boards Review Questions</vt:lpstr>
      <vt:lpstr>Boards Review Questions</vt:lpstr>
      <vt:lpstr>Boards Review Questions</vt:lpstr>
      <vt:lpstr>Boards Review Questions</vt:lpstr>
      <vt:lpstr>Boards Review Questions</vt:lpstr>
      <vt:lpstr>Boards Review Questions</vt:lpstr>
      <vt:lpstr>Boards Review Questions</vt:lpstr>
      <vt:lpstr>Boards Review Questions</vt:lpstr>
      <vt:lpstr>Boards Review Questions</vt:lpstr>
      <vt:lpstr>Boards Review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Kang, Bianca Y</dc:creator>
  <cp:lastModifiedBy>Kang, Bianca Y</cp:lastModifiedBy>
  <cp:revision>20</cp:revision>
  <dcterms:created xsi:type="dcterms:W3CDTF">2022-04-18T19:49:45Z</dcterms:created>
  <dcterms:modified xsi:type="dcterms:W3CDTF">2022-10-28T19:10:40Z</dcterms:modified>
</cp:coreProperties>
</file>